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1" r:id="rId2"/>
    <p:sldId id="298" r:id="rId3"/>
    <p:sldId id="294" r:id="rId4"/>
    <p:sldId id="299" r:id="rId5"/>
    <p:sldId id="300" r:id="rId6"/>
    <p:sldId id="301" r:id="rId7"/>
    <p:sldId id="302" r:id="rId8"/>
    <p:sldId id="303" r:id="rId9"/>
    <p:sldId id="304" r:id="rId10"/>
    <p:sldId id="293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orient="horz" pos="3072">
          <p15:clr>
            <a:srgbClr val="A4A3A4"/>
          </p15:clr>
        </p15:guide>
        <p15:guide id="4" pos="2880">
          <p15:clr>
            <a:srgbClr val="A4A3A4"/>
          </p15:clr>
        </p15:guide>
        <p15:guide id="5" pos="3107">
          <p15:clr>
            <a:srgbClr val="A4A3A4"/>
          </p15:clr>
        </p15:guide>
        <p15:guide id="6" pos="2653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9F9D"/>
    <a:srgbClr val="891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400" autoAdjust="0"/>
  </p:normalViewPr>
  <p:slideViewPr>
    <p:cSldViewPr showGuides="1">
      <p:cViewPr varScale="1">
        <p:scale>
          <a:sx n="122" d="100"/>
          <a:sy n="122" d="100"/>
        </p:scale>
        <p:origin x="504" y="96"/>
      </p:cViewPr>
      <p:guideLst>
        <p:guide orient="horz" pos="1620"/>
        <p:guide orient="horz" pos="169"/>
        <p:guide orient="horz" pos="3072"/>
        <p:guide pos="2880"/>
        <p:guide pos="3107"/>
        <p:guide pos="2653"/>
        <p:guide pos="204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B4283-508D-4A9F-BCB2-9469EBCF846C}" type="datetimeFigureOut">
              <a:rPr lang="en-CA" smtClean="0"/>
              <a:t>2016-05-12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44E8A-C9BF-4DB9-B030-8E60E85011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7834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44E8A-C9BF-4DB9-B030-8E60E85011EC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1021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44E8A-C9BF-4DB9-B030-8E60E85011E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2058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44E8A-C9BF-4DB9-B030-8E60E85011E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3005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44E8A-C9BF-4DB9-B030-8E60E85011EC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6856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1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31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08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99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110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822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01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236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43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04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19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61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4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3.jpg"/><Relationship Id="rId4" Type="http://schemas.openxmlformats.org/officeDocument/2006/relationships/image" Target="../media/image15.jp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0" r="33248" b="8871"/>
          <a:stretch/>
        </p:blipFill>
        <p:spPr>
          <a:xfrm>
            <a:off x="5860690" y="0"/>
            <a:ext cx="3319822" cy="5143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560" y="1814502"/>
            <a:ext cx="5004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+mj-lt"/>
              </a:rPr>
              <a:t>Чрезвычайные </a:t>
            </a:r>
            <a:r>
              <a:rPr lang="ru-RU" sz="2800" b="1">
                <a:latin typeface="+mj-lt"/>
              </a:rPr>
              <a:t>ситуации </a:t>
            </a:r>
            <a:r>
              <a:rPr lang="ru-RU" sz="2800" b="1" smtClean="0">
                <a:latin typeface="+mj-lt"/>
              </a:rPr>
              <a:t>природного </a:t>
            </a:r>
            <a:r>
              <a:rPr lang="ru-RU" sz="2800" b="1" dirty="0" smtClean="0">
                <a:latin typeface="+mj-lt"/>
              </a:rPr>
              <a:t>характера и </a:t>
            </a:r>
            <a:r>
              <a:rPr lang="ru-RU" sz="2800" b="1" dirty="0">
                <a:latin typeface="+mj-lt"/>
              </a:rPr>
              <a:t>их возможные последствия</a:t>
            </a:r>
          </a:p>
        </p:txBody>
      </p:sp>
      <p:pic>
        <p:nvPicPr>
          <p:cNvPr id="7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8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51520" y="344726"/>
            <a:ext cx="8552721" cy="1938992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Чрезвычайная ситуация природного характера 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— это </a:t>
            </a:r>
            <a:r>
              <a:rPr lang="ru-RU" sz="20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обстановка на определённой территории, сложившаяся в результате опасного природного явления, стихийного или иного бедствия, которые могут повлечь или уже повлекли за собой человеческие жертвы, ущерб здоровью людей или окружающей среде, значительные материальные потери и нарушение условий жизнедеятельности людей.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0" y="3363837"/>
            <a:ext cx="9180512" cy="1787661"/>
            <a:chOff x="0" y="3363837"/>
            <a:chExt cx="9180512" cy="1787661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331" r="54725"/>
            <a:stretch/>
          </p:blipFill>
          <p:spPr>
            <a:xfrm>
              <a:off x="0" y="3371835"/>
              <a:ext cx="4572000" cy="1779663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331" r="54725"/>
            <a:stretch/>
          </p:blipFill>
          <p:spPr>
            <a:xfrm>
              <a:off x="4572000" y="3363837"/>
              <a:ext cx="4608512" cy="17796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40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7" name="Shape 87"/>
          <p:cNvSpPr txBox="1"/>
          <p:nvPr/>
        </p:nvSpPr>
        <p:spPr>
          <a:xfrm>
            <a:off x="1403648" y="366713"/>
            <a:ext cx="6354416" cy="858866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Причины возникновения чрезвычайных ситуаций природного характера</a:t>
            </a:r>
            <a:endParaRPr lang="ru-RU" sz="22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18" name="Прямая соединительная линия 13"/>
          <p:cNvCxnSpPr/>
          <p:nvPr/>
        </p:nvCxnSpPr>
        <p:spPr>
          <a:xfrm>
            <a:off x="1844280" y="1266750"/>
            <a:ext cx="5449738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hape 87"/>
          <p:cNvSpPr txBox="1"/>
          <p:nvPr/>
        </p:nvSpPr>
        <p:spPr>
          <a:xfrm>
            <a:off x="387349" y="2571750"/>
            <a:ext cx="4005263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 smtClean="0">
                <a:solidFill>
                  <a:schemeClr val="tx1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Опасные природные явления</a:t>
            </a:r>
            <a:endParaRPr lang="ru-RU" sz="2000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20" name="Shape 87"/>
          <p:cNvSpPr txBox="1"/>
          <p:nvPr/>
        </p:nvSpPr>
        <p:spPr>
          <a:xfrm>
            <a:off x="4751387" y="2571750"/>
            <a:ext cx="4005263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 smtClean="0">
                <a:solidFill>
                  <a:schemeClr val="tx1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Стихийные бедствия</a:t>
            </a:r>
            <a:endParaRPr lang="ru-RU" sz="2000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21" name="Овал 19"/>
          <p:cNvSpPr/>
          <p:nvPr/>
        </p:nvSpPr>
        <p:spPr>
          <a:xfrm>
            <a:off x="1844280" y="1497916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0"/>
          <p:cNvSpPr/>
          <p:nvPr/>
        </p:nvSpPr>
        <p:spPr>
          <a:xfrm>
            <a:off x="6214018" y="1497916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hape 87"/>
          <p:cNvSpPr txBox="1"/>
          <p:nvPr/>
        </p:nvSpPr>
        <p:spPr>
          <a:xfrm>
            <a:off x="387349" y="3092062"/>
            <a:ext cx="4184651" cy="1905307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/>
              <a:t>С</a:t>
            </a:r>
            <a:r>
              <a:rPr lang="ru-RU" sz="1600" dirty="0" smtClean="0"/>
              <a:t>обытия </a:t>
            </a:r>
            <a:r>
              <a:rPr lang="ru-RU" sz="1600" dirty="0"/>
              <a:t>природного происхождения или результат действия природных процессов, которые по своей интенсивности, масштабу распространения и продолжительности могут вызвать поражающее воздействие на людей, объекты экономики и окружающую среду. 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4" name="Shape 87"/>
          <p:cNvSpPr txBox="1"/>
          <p:nvPr/>
        </p:nvSpPr>
        <p:spPr>
          <a:xfrm>
            <a:off x="4751388" y="3092062"/>
            <a:ext cx="4005263" cy="1905307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/>
            <a:r>
              <a:rPr lang="ru-RU" sz="1600" dirty="0" smtClean="0"/>
              <a:t>Разрушительные природные </a:t>
            </a:r>
            <a:r>
              <a:rPr lang="ru-RU" sz="1600" dirty="0"/>
              <a:t>или </a:t>
            </a:r>
            <a:r>
              <a:rPr lang="ru-RU" sz="1600" dirty="0" smtClean="0"/>
              <a:t>природно-антропогенные явления, </a:t>
            </a:r>
            <a:r>
              <a:rPr lang="ru-RU" sz="1600" dirty="0"/>
              <a:t>в результате </a:t>
            </a:r>
            <a:r>
              <a:rPr lang="ru-RU" sz="1600" dirty="0" smtClean="0"/>
              <a:t>которых </a:t>
            </a:r>
            <a:r>
              <a:rPr lang="ru-RU" sz="1600" dirty="0"/>
              <a:t>может возникнуть или возникла угроза жизни и здоровью людей, произойти разрушение или уничтожение материальных ценностей и компонентов окружающей среды.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424661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9" grpId="0" build="p"/>
      <p:bldP spid="20" grpId="0" build="p"/>
      <p:bldP spid="23" grpId="0" build="p"/>
      <p:bldP spid="2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7" name="Shape 87"/>
          <p:cNvSpPr txBox="1"/>
          <p:nvPr/>
        </p:nvSpPr>
        <p:spPr>
          <a:xfrm>
            <a:off x="1403648" y="843558"/>
            <a:ext cx="6354416" cy="858866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Наиболее распространённые группы опасных явлений на территории РФ</a:t>
            </a:r>
            <a:endParaRPr lang="ru-RU" sz="22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18" name="Прямая соединительная линия 13"/>
          <p:cNvCxnSpPr/>
          <p:nvPr/>
        </p:nvCxnSpPr>
        <p:spPr>
          <a:xfrm>
            <a:off x="1844280" y="1743595"/>
            <a:ext cx="5449738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hape 87"/>
          <p:cNvSpPr txBox="1"/>
          <p:nvPr/>
        </p:nvSpPr>
        <p:spPr>
          <a:xfrm>
            <a:off x="61853" y="3048595"/>
            <a:ext cx="2212955" cy="458757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dirty="0" smtClean="0">
                <a:solidFill>
                  <a:schemeClr val="tx1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Геологические</a:t>
            </a:r>
            <a:endParaRPr lang="ru-RU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21" name="Овал 19"/>
          <p:cNvSpPr/>
          <p:nvPr/>
        </p:nvSpPr>
        <p:spPr>
          <a:xfrm>
            <a:off x="628331" y="1974761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hape 87"/>
          <p:cNvSpPr txBox="1"/>
          <p:nvPr/>
        </p:nvSpPr>
        <p:spPr>
          <a:xfrm>
            <a:off x="-127813" y="3585847"/>
            <a:ext cx="2736304" cy="92042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 smtClean="0"/>
              <a:t>Землетрясения</a:t>
            </a:r>
            <a:r>
              <a:rPr lang="ru-RU" sz="1600" dirty="0"/>
              <a:t>, извержения вулканов, оползни и </a:t>
            </a:r>
            <a:r>
              <a:rPr lang="ru-RU" sz="1600" dirty="0" smtClean="0"/>
              <a:t>обвалы.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11" name="Shape 87"/>
          <p:cNvSpPr txBox="1"/>
          <p:nvPr/>
        </p:nvSpPr>
        <p:spPr>
          <a:xfrm>
            <a:off x="1759245" y="3043279"/>
            <a:ext cx="3384699" cy="458757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dirty="0" smtClean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Метеорологические</a:t>
            </a:r>
            <a:endParaRPr lang="ru-RU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12" name="Овал 19"/>
          <p:cNvSpPr/>
          <p:nvPr/>
        </p:nvSpPr>
        <p:spPr>
          <a:xfrm>
            <a:off x="2932587" y="1974761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hape 87"/>
          <p:cNvSpPr txBox="1"/>
          <p:nvPr/>
        </p:nvSpPr>
        <p:spPr>
          <a:xfrm>
            <a:off x="2394585" y="3585847"/>
            <a:ext cx="2107525" cy="674200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 smtClean="0"/>
              <a:t>Ураганы, бури и смерчи.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14" name="Shape 87"/>
          <p:cNvSpPr txBox="1"/>
          <p:nvPr/>
        </p:nvSpPr>
        <p:spPr>
          <a:xfrm>
            <a:off x="4450548" y="3054761"/>
            <a:ext cx="2484336" cy="458757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dirty="0" smtClean="0">
                <a:solidFill>
                  <a:schemeClr val="tx1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Гидрологические</a:t>
            </a:r>
            <a:endParaRPr lang="ru-RU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15" name="Овал 19"/>
          <p:cNvSpPr/>
          <p:nvPr/>
        </p:nvSpPr>
        <p:spPr>
          <a:xfrm>
            <a:off x="5152716" y="1974761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Shape 87"/>
          <p:cNvSpPr txBox="1"/>
          <p:nvPr/>
        </p:nvSpPr>
        <p:spPr>
          <a:xfrm>
            <a:off x="4472273" y="3585847"/>
            <a:ext cx="2440885" cy="92042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/>
              <a:t>Н</a:t>
            </a:r>
            <a:r>
              <a:rPr lang="ru-RU" sz="1600" dirty="0" smtClean="0"/>
              <a:t>аводнения</a:t>
            </a:r>
            <a:r>
              <a:rPr lang="ru-RU" sz="1600" dirty="0"/>
              <a:t>, сели, цунами и снежные лавины. 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6" name="Shape 87"/>
          <p:cNvSpPr txBox="1"/>
          <p:nvPr/>
        </p:nvSpPr>
        <p:spPr>
          <a:xfrm>
            <a:off x="6849576" y="3053911"/>
            <a:ext cx="2187351" cy="458757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dirty="0" smtClean="0">
                <a:solidFill>
                  <a:schemeClr val="tx1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Природные</a:t>
            </a:r>
            <a:endParaRPr lang="ru-RU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27" name="Овал 19"/>
          <p:cNvSpPr/>
          <p:nvPr/>
        </p:nvSpPr>
        <p:spPr>
          <a:xfrm>
            <a:off x="7397083" y="1968995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Shape 87"/>
          <p:cNvSpPr txBox="1"/>
          <p:nvPr/>
        </p:nvSpPr>
        <p:spPr>
          <a:xfrm>
            <a:off x="6983007" y="3553734"/>
            <a:ext cx="1908152" cy="674200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 smtClean="0"/>
              <a:t>Природные пожары.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9" name="Овал 19"/>
          <p:cNvSpPr/>
          <p:nvPr/>
        </p:nvSpPr>
        <p:spPr>
          <a:xfrm>
            <a:off x="663980" y="1974761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19"/>
          <p:cNvSpPr/>
          <p:nvPr/>
        </p:nvSpPr>
        <p:spPr>
          <a:xfrm>
            <a:off x="2908348" y="1974761"/>
            <a:ext cx="1080000" cy="108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11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9" grpId="0" build="p"/>
      <p:bldP spid="23" grpId="0" build="p"/>
      <p:bldP spid="11" grpId="0" build="p"/>
      <p:bldP spid="13" grpId="0" build="p"/>
      <p:bldP spid="14" grpId="0" build="p"/>
      <p:bldP spid="25" grpId="0" build="p"/>
      <p:bldP spid="26" grpId="0" build="p"/>
      <p:bldP spid="2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3162"/>
            <a:ext cx="9505056" cy="52392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9263" y="2329360"/>
            <a:ext cx="4320480" cy="2185264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539553" y="344726"/>
            <a:ext cx="8064895" cy="1323439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Землетрясение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 — </a:t>
            </a:r>
            <a:r>
              <a:rPr lang="ru-RU" sz="20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это подземные толчки колебания земной поверхности, возникающие в результате внезапных смещений и разрывов в земной коре или верхней части мантии Земли и передающиеся на большие расстояния в виде упругих колебаний. 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04"/>
          <a:stretch/>
        </p:blipFill>
        <p:spPr>
          <a:xfrm>
            <a:off x="289819" y="2452580"/>
            <a:ext cx="4233267" cy="202795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91" r="51217"/>
          <a:stretch/>
        </p:blipFill>
        <p:spPr>
          <a:xfrm>
            <a:off x="289819" y="3651870"/>
            <a:ext cx="1185837" cy="3764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91" r="51217"/>
          <a:stretch/>
        </p:blipFill>
        <p:spPr>
          <a:xfrm>
            <a:off x="3563888" y="3651870"/>
            <a:ext cx="936104" cy="3764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927525" y="2329360"/>
            <a:ext cx="3892625" cy="2185264"/>
            <a:chOff x="4927525" y="2329360"/>
            <a:chExt cx="3892625" cy="2185264"/>
          </a:xfrm>
        </p:grpSpPr>
        <p:sp>
          <p:nvSpPr>
            <p:cNvPr id="37" name="Rectangle 36"/>
            <p:cNvSpPr/>
            <p:nvPr/>
          </p:nvSpPr>
          <p:spPr>
            <a:xfrm>
              <a:off x="4927525" y="2329360"/>
              <a:ext cx="3892625" cy="2185264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6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281"/>
            <a:stretch/>
          </p:blipFill>
          <p:spPr>
            <a:xfrm>
              <a:off x="7581903" y="3094446"/>
              <a:ext cx="1017627" cy="469481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281"/>
            <a:stretch/>
          </p:blipFill>
          <p:spPr>
            <a:xfrm>
              <a:off x="7055125" y="2819643"/>
              <a:ext cx="612316" cy="760219"/>
            </a:xfrm>
            <a:prstGeom prst="rect">
              <a:avLst/>
            </a:prstGeom>
          </p:spPr>
        </p:pic>
        <p:cxnSp>
          <p:nvCxnSpPr>
            <p:cNvPr id="36" name="Straight Connector 35"/>
            <p:cNvCxnSpPr/>
            <p:nvPr/>
          </p:nvCxnSpPr>
          <p:spPr>
            <a:xfrm>
              <a:off x="6873837" y="3579862"/>
              <a:ext cx="1756897" cy="0"/>
            </a:xfrm>
            <a:prstGeom prst="line">
              <a:avLst/>
            </a:prstGeom>
            <a:ln w="1905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/>
          </p:nvSpPr>
          <p:spPr>
            <a:xfrm>
              <a:off x="5054958" y="2653454"/>
              <a:ext cx="1781779" cy="1781779"/>
            </a:xfrm>
            <a:prstGeom prst="ellipse">
              <a:avLst/>
            </a:prstGeom>
            <a:gradFill flip="none" rotWithShape="1">
              <a:gsLst>
                <a:gs pos="97000">
                  <a:schemeClr val="accent2">
                    <a:lumMod val="60000"/>
                    <a:lumOff val="40000"/>
                  </a:schemeClr>
                </a:gs>
                <a:gs pos="18000">
                  <a:schemeClr val="accent1">
                    <a:lumMod val="60000"/>
                    <a:lumOff val="40000"/>
                  </a:schemeClr>
                </a:gs>
                <a:gs pos="55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  <a:gs pos="68000">
                  <a:schemeClr val="accent2">
                    <a:lumMod val="75000"/>
                  </a:schemeClr>
                </a:gs>
                <a:gs pos="83000">
                  <a:schemeClr val="accent1">
                    <a:lumMod val="60000"/>
                    <a:lumOff val="40000"/>
                  </a:schemeClr>
                </a:gs>
                <a:gs pos="32000">
                  <a:srgbClr val="C00000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5991225" y="3495675"/>
              <a:ext cx="876300" cy="152400"/>
            </a:xfrm>
            <a:custGeom>
              <a:avLst/>
              <a:gdLst>
                <a:gd name="connsiteX0" fmla="*/ 876300 w 876300"/>
                <a:gd name="connsiteY0" fmla="*/ 85725 h 152400"/>
                <a:gd name="connsiteX1" fmla="*/ 790575 w 876300"/>
                <a:gd name="connsiteY1" fmla="*/ 9525 h 152400"/>
                <a:gd name="connsiteX2" fmla="*/ 733425 w 876300"/>
                <a:gd name="connsiteY2" fmla="*/ 66675 h 152400"/>
                <a:gd name="connsiteX3" fmla="*/ 647700 w 876300"/>
                <a:gd name="connsiteY3" fmla="*/ 28575 h 152400"/>
                <a:gd name="connsiteX4" fmla="*/ 571500 w 876300"/>
                <a:gd name="connsiteY4" fmla="*/ 142875 h 152400"/>
                <a:gd name="connsiteX5" fmla="*/ 409575 w 876300"/>
                <a:gd name="connsiteY5" fmla="*/ 0 h 152400"/>
                <a:gd name="connsiteX6" fmla="*/ 381000 w 876300"/>
                <a:gd name="connsiteY6" fmla="*/ 152400 h 152400"/>
                <a:gd name="connsiteX7" fmla="*/ 219075 w 876300"/>
                <a:gd name="connsiteY7" fmla="*/ 19050 h 152400"/>
                <a:gd name="connsiteX8" fmla="*/ 0 w 876300"/>
                <a:gd name="connsiteY8" fmla="*/ 4762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6300" h="152400">
                  <a:moveTo>
                    <a:pt x="876300" y="85725"/>
                  </a:moveTo>
                  <a:lnTo>
                    <a:pt x="790575" y="9525"/>
                  </a:lnTo>
                  <a:lnTo>
                    <a:pt x="733425" y="66675"/>
                  </a:lnTo>
                  <a:lnTo>
                    <a:pt x="647700" y="28575"/>
                  </a:lnTo>
                  <a:lnTo>
                    <a:pt x="571500" y="142875"/>
                  </a:lnTo>
                  <a:lnTo>
                    <a:pt x="409575" y="0"/>
                  </a:lnTo>
                  <a:lnTo>
                    <a:pt x="381000" y="152400"/>
                  </a:lnTo>
                  <a:lnTo>
                    <a:pt x="219075" y="19050"/>
                  </a:lnTo>
                  <a:lnTo>
                    <a:pt x="0" y="47625"/>
                  </a:lnTo>
                </a:path>
              </a:pathLst>
            </a:custGeom>
            <a:noFill/>
            <a:ln>
              <a:gradFill flip="none" rotWithShape="1">
                <a:gsLst>
                  <a:gs pos="0">
                    <a:srgbClr val="C00000"/>
                  </a:gs>
                  <a:gs pos="52000">
                    <a:schemeClr val="accent2">
                      <a:lumMod val="75000"/>
                    </a:schemeClr>
                  </a:gs>
                  <a:gs pos="98000">
                    <a:schemeClr val="accent2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" name="Oval 1"/>
            <p:cNvSpPr/>
            <p:nvPr/>
          </p:nvSpPr>
          <p:spPr>
            <a:xfrm>
              <a:off x="5878605" y="3481201"/>
              <a:ext cx="126286" cy="12628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80659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0.00031 L 2.22222E-6 0.0003 L 0.13854 -0.00216 C 0.14305 -0.00957 0.14948 0.0037 0.15416 -0.00402 " pathEditMode="relative" rAng="0" ptsTypes="AAAA">
                                      <p:cBhvr>
                                        <p:cTn id="2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-18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6 L -0.08264 0.0024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12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900000">
                                      <p:cBhvr>
                                        <p:cTn id="2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900000">
                                      <p:cBhvr>
                                        <p:cTn id="3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546"/>
            <a:ext cx="9252520" cy="616834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11760" y="2329360"/>
            <a:ext cx="4320480" cy="2185264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539553" y="344726"/>
            <a:ext cx="8064895" cy="707886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Цунами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 — </a:t>
            </a:r>
            <a:r>
              <a:rPr lang="ru-RU" sz="20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это огромные морские волны, возникающие при подводных толчках. 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24" b="1"/>
          <a:stretch/>
        </p:blipFill>
        <p:spPr>
          <a:xfrm>
            <a:off x="2452316" y="3939902"/>
            <a:ext cx="4233267" cy="57606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91" r="51217"/>
          <a:stretch/>
        </p:blipFill>
        <p:spPr>
          <a:xfrm>
            <a:off x="2452316" y="4011909"/>
            <a:ext cx="1185837" cy="3764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91" r="51217"/>
          <a:stretch/>
        </p:blipFill>
        <p:spPr>
          <a:xfrm>
            <a:off x="5726385" y="4011909"/>
            <a:ext cx="936104" cy="376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331" r="54725"/>
          <a:stretch/>
        </p:blipFill>
        <p:spPr>
          <a:xfrm>
            <a:off x="2452316" y="2450732"/>
            <a:ext cx="4210173" cy="1489170"/>
          </a:xfrm>
          <a:prstGeom prst="rect">
            <a:avLst/>
          </a:prstGeom>
        </p:spPr>
      </p:pic>
      <p:sp>
        <p:nvSpPr>
          <p:cNvPr id="8" name="Pie 7"/>
          <p:cNvSpPr/>
          <p:nvPr/>
        </p:nvSpPr>
        <p:spPr>
          <a:xfrm rot="5569591">
            <a:off x="4618490" y="3637445"/>
            <a:ext cx="606259" cy="606259"/>
          </a:xfrm>
          <a:prstGeom prst="pie">
            <a:avLst>
              <a:gd name="adj1" fmla="val 5185421"/>
              <a:gd name="adj2" fmla="val 162000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5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0.00031 L 3.88889E-6 0.00031 L 0.13854 -0.00216 C 0.14305 -0.00957 0.14948 0.0037 0.15416 -0.00401 " pathEditMode="relative" rAng="0" ptsTypes="AAAA">
                                      <p:cBhvr>
                                        <p:cTn id="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-185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97531E-6 L -0.08264 0.0024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12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900000">
                                      <p:cBhvr>
                                        <p:cTn id="3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900000">
                                      <p:cBhvr>
                                        <p:cTn id="3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8" grpId="0" animBg="1"/>
      <p:bldP spid="8" grpId="0" animBg="1"/>
      <p:bldP spid="8" grpId="1" animBg="1"/>
      <p:bldP spid="8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51520" y="344726"/>
            <a:ext cx="8552721" cy="707886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По данным МЧС наиболее распространённым стихийным бедствием на территории РФ являются </a:t>
            </a:r>
            <a:r>
              <a:rPr lang="ru-RU" sz="2000" b="1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наводнения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.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0" y="3363837"/>
            <a:ext cx="9180512" cy="1787661"/>
            <a:chOff x="0" y="3363837"/>
            <a:chExt cx="9180512" cy="1787661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331" r="54725"/>
            <a:stretch/>
          </p:blipFill>
          <p:spPr>
            <a:xfrm>
              <a:off x="0" y="3371835"/>
              <a:ext cx="4572000" cy="1779663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331" r="54725"/>
            <a:stretch/>
          </p:blipFill>
          <p:spPr>
            <a:xfrm>
              <a:off x="4572000" y="3363837"/>
              <a:ext cx="4608512" cy="1779663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251519" y="1109338"/>
            <a:ext cx="8552721" cy="400110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Наводнение</a:t>
            </a:r>
            <a:r>
              <a:rPr lang="ru-RU" sz="20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 — это затопление территорий водой.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00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58" y="-242086"/>
            <a:ext cx="9371204" cy="62490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332223"/>
            <a:ext cx="10405779" cy="69315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1"/>
          <a:stretch/>
        </p:blipFill>
        <p:spPr>
          <a:xfrm>
            <a:off x="21085" y="-101382"/>
            <a:ext cx="9159427" cy="55872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999" y="-51526"/>
            <a:ext cx="9640082" cy="64602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2223"/>
            <a:ext cx="10285616" cy="68043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58" y="-242184"/>
            <a:ext cx="9347979" cy="6378349"/>
          </a:xfrm>
          <a:prstGeom prst="rect">
            <a:avLst/>
          </a:prstGeom>
        </p:spPr>
      </p:pic>
      <p:pic>
        <p:nvPicPr>
          <p:cNvPr id="14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23850" y="411510"/>
            <a:ext cx="8496300" cy="400110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Буря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 — </a:t>
            </a:r>
            <a:r>
              <a:rPr lang="ru-RU" sz="20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это сильный ветер, скорость которого достигает 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15</a:t>
            </a:r>
            <a:r>
              <a:rPr lang="en-US" sz="200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-</a:t>
            </a:r>
            <a:r>
              <a:rPr lang="ru-RU" sz="200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20 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м/с. 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3933" y="1441108"/>
            <a:ext cx="8496300" cy="400110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Ураган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 — </a:t>
            </a:r>
            <a:r>
              <a:rPr lang="ru-RU" sz="20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это сильный ветер, скорость которого 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превышает 32 м/с. 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3933" y="2470706"/>
            <a:ext cx="8496300" cy="707886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Смерч (торнадо)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 — </a:t>
            </a:r>
            <a:r>
              <a:rPr lang="ru-RU" sz="20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это сильный маломасштабный атмосферный вихрь диаметром до 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1 км.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5215" y="3808080"/>
            <a:ext cx="8496300" cy="707886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Смерч может образоваться в течение нескольких минут, а существовать </a:t>
            </a:r>
            <a:r>
              <a:rPr lang="ru-RU" sz="20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— 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несколько часов, проходя десятки километров.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805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17" y="-24905"/>
            <a:ext cx="9314964" cy="60547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067" y="-24753"/>
            <a:ext cx="9325511" cy="62096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24905"/>
            <a:ext cx="12662592" cy="5168405"/>
          </a:xfrm>
          <a:prstGeom prst="rect">
            <a:avLst/>
          </a:prstGeom>
        </p:spPr>
      </p:pic>
      <p:pic>
        <p:nvPicPr>
          <p:cNvPr id="14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23850" y="411510"/>
            <a:ext cx="8496300" cy="707886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Природный пожар</a:t>
            </a:r>
            <a:r>
              <a:rPr lang="ru-RU" sz="2000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 — </a:t>
            </a:r>
            <a:r>
              <a:rPr lang="ru-RU" sz="20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это неконтролируемый процесс горения, стихийно возникающий и распространяющийся в природной среде.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3933" y="1913806"/>
            <a:ext cx="8496300" cy="1015663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При сухой и ветряной погоде лес становится особенно пожароопасным: огонь распространяется очень быстро и охватывает значительные территории. 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5351" y="3723878"/>
            <a:ext cx="8496300" cy="400110"/>
          </a:xfrm>
          <a:prstGeom prst="rect">
            <a:avLst/>
          </a:prstGeom>
          <a:solidFill>
            <a:schemeClr val="accent1">
              <a:lumMod val="60000"/>
              <a:lumOff val="40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Значительная часть лесных пожаров возникает по вине человека!</a:t>
            </a:r>
            <a:endParaRPr lang="ru-RU" sz="20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988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43608" y="1131590"/>
            <a:ext cx="590465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Наиболее </a:t>
            </a:r>
            <a:r>
              <a:rPr lang="ru-RU" dirty="0"/>
              <a:t>опасными чрезвычайными ситуациями природного характера, приводящими к гибели людей, считаются землетрясения, наводнения, цунами, ураганы, смерчи и лесные пожары. </a:t>
            </a:r>
            <a:endParaRPr lang="ru-RU" dirty="0" smtClean="0"/>
          </a:p>
          <a:p>
            <a:endParaRPr lang="ru-RU" sz="800" dirty="0"/>
          </a:p>
          <a:p>
            <a:r>
              <a:rPr lang="ru-RU" dirty="0"/>
              <a:t>Ураганы и смерчи наносят существенный материальный </a:t>
            </a:r>
            <a:r>
              <a:rPr lang="ru-RU" dirty="0" smtClean="0"/>
              <a:t>ущерб, </a:t>
            </a:r>
            <a:r>
              <a:rPr lang="ru-RU" dirty="0"/>
              <a:t>а также нередко приводят к гибели людей из-за своей разрушительной силы. Ещё большей разрушительной силой обладают цунами, которые образуются вследствие подземных толчков.</a:t>
            </a:r>
            <a:endParaRPr lang="en-CA" dirty="0"/>
          </a:p>
          <a:p>
            <a:endParaRPr lang="ru-RU" sz="800" dirty="0" smtClean="0"/>
          </a:p>
          <a:p>
            <a:r>
              <a:rPr lang="ru-RU" dirty="0" smtClean="0"/>
              <a:t>Природные пожары — это самый страшный враг леса. </a:t>
            </a:r>
            <a:r>
              <a:rPr lang="ru-RU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Значительная часть лесных пожаров случается по вине чел</a:t>
            </a:r>
            <a:r>
              <a:rPr lang="ru-RU" kern="0" dirty="0">
                <a:solidFill>
                  <a:srgbClr val="000000"/>
                </a:solidFill>
                <a:cs typeface="Arial"/>
                <a:sym typeface="Arial"/>
                <a:rtl val="0"/>
              </a:rPr>
              <a:t>о</a:t>
            </a:r>
            <a:r>
              <a:rPr lang="ru-RU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века.</a:t>
            </a:r>
            <a:endParaRPr lang="ru-RU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8" name="Shape 87"/>
          <p:cNvSpPr txBox="1"/>
          <p:nvPr/>
        </p:nvSpPr>
        <p:spPr>
          <a:xfrm>
            <a:off x="483500" y="1167728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>
              <a:buClr>
                <a:srgbClr val="494429"/>
              </a:buClr>
              <a:buSzPct val="25000"/>
            </a:pPr>
            <a:r>
              <a:rPr lang="en-US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1</a:t>
            </a:r>
            <a:r>
              <a:rPr lang="ru-RU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.</a:t>
            </a:r>
            <a:endParaRPr lang="ru-RU" sz="2200" kern="0" dirty="0">
              <a:solidFill>
                <a:srgbClr val="0A463C"/>
              </a:solidFill>
              <a:latin typeface="Casper Bold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19" name="Shape 87"/>
          <p:cNvSpPr txBox="1"/>
          <p:nvPr/>
        </p:nvSpPr>
        <p:spPr>
          <a:xfrm>
            <a:off x="483500" y="2699510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>
              <a:buClr>
                <a:srgbClr val="494429"/>
              </a:buClr>
              <a:buSzPct val="25000"/>
            </a:pPr>
            <a:r>
              <a:rPr lang="en-US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2</a:t>
            </a:r>
            <a:r>
              <a:rPr lang="ru-RU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.</a:t>
            </a:r>
            <a:endParaRPr lang="ru-RU" sz="2200" kern="0" dirty="0">
              <a:solidFill>
                <a:srgbClr val="0A463C"/>
              </a:solidFill>
              <a:latin typeface="Casper Bold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0" name="Shape 87"/>
          <p:cNvSpPr txBox="1"/>
          <p:nvPr/>
        </p:nvSpPr>
        <p:spPr>
          <a:xfrm>
            <a:off x="483500" y="3939902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>
              <a:buClr>
                <a:srgbClr val="494429"/>
              </a:buClr>
              <a:buSzPct val="25000"/>
            </a:pPr>
            <a:r>
              <a:rPr lang="en-US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3</a:t>
            </a:r>
            <a:r>
              <a:rPr lang="ru-RU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.</a:t>
            </a:r>
            <a:endParaRPr lang="ru-RU" sz="2200" kern="0" dirty="0">
              <a:solidFill>
                <a:srgbClr val="0A463C"/>
              </a:solidFill>
              <a:latin typeface="Casper Bold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1" name="Shape 87"/>
          <p:cNvSpPr txBox="1"/>
          <p:nvPr/>
        </p:nvSpPr>
        <p:spPr>
          <a:xfrm>
            <a:off x="387500" y="376594"/>
            <a:ext cx="5444975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>
              <a:buClr>
                <a:srgbClr val="494429"/>
              </a:buClr>
              <a:buSzPct val="25000"/>
            </a:pPr>
            <a:r>
              <a:rPr lang="ru-RU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Основные выводы</a:t>
            </a:r>
            <a:endParaRPr lang="ru-RU" sz="22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22" name="Прямая соединительная линия 3"/>
          <p:cNvCxnSpPr/>
          <p:nvPr/>
        </p:nvCxnSpPr>
        <p:spPr>
          <a:xfrm>
            <a:off x="387500" y="951750"/>
            <a:ext cx="2564500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4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9" grpId="0" build="p"/>
      <p:bldP spid="20" grpId="0" build="p"/>
      <p:bldP spid="21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sper Bold"/>
        <a:ea typeface=""/>
        <a:cs typeface=""/>
      </a:majorFont>
      <a:minorFont>
        <a:latin typeface="Caspe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1677</TotalTime>
  <Words>427</Words>
  <Application>Microsoft Office PowerPoint</Application>
  <PresentationFormat>Экран (16:9)</PresentationFormat>
  <Paragraphs>40</Paragraphs>
  <Slides>10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Blogger Sans</vt:lpstr>
      <vt:lpstr>Calibri</vt:lpstr>
      <vt:lpstr>Casper</vt:lpstr>
      <vt:lpstr>Casper Bold</vt:lpstr>
      <vt:lpstr>Segoe UI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CompEdu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188</cp:revision>
  <dcterms:created xsi:type="dcterms:W3CDTF">2015-02-13T08:31:40Z</dcterms:created>
  <dcterms:modified xsi:type="dcterms:W3CDTF">2016-05-12T12:57:33Z</dcterms:modified>
</cp:coreProperties>
</file>