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1" r:id="rId2"/>
    <p:sldId id="298" r:id="rId3"/>
    <p:sldId id="286" r:id="rId4"/>
    <p:sldId id="299" r:id="rId5"/>
    <p:sldId id="300" r:id="rId6"/>
    <p:sldId id="301" r:id="rId7"/>
    <p:sldId id="302" r:id="rId8"/>
    <p:sldId id="303" r:id="rId9"/>
    <p:sldId id="304" r:id="rId10"/>
    <p:sldId id="293" r:id="rId1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orient="horz" pos="3072">
          <p15:clr>
            <a:srgbClr val="A4A3A4"/>
          </p15:clr>
        </p15:guide>
        <p15:guide id="4" pos="2880">
          <p15:clr>
            <a:srgbClr val="A4A3A4"/>
          </p15:clr>
        </p15:guide>
        <p15:guide id="5" pos="3107">
          <p15:clr>
            <a:srgbClr val="A4A3A4"/>
          </p15:clr>
        </p15:guide>
        <p15:guide id="6" pos="2653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9F9D"/>
    <a:srgbClr val="8918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howGuides="1">
      <p:cViewPr varScale="1">
        <p:scale>
          <a:sx n="122" d="100"/>
          <a:sy n="122" d="100"/>
        </p:scale>
        <p:origin x="504" y="96"/>
      </p:cViewPr>
      <p:guideLst>
        <p:guide orient="horz" pos="1620"/>
        <p:guide orient="horz" pos="169"/>
        <p:guide orient="horz" pos="3072"/>
        <p:guide pos="2880"/>
        <p:guide pos="3107"/>
        <p:guide pos="2653"/>
        <p:guide pos="204"/>
        <p:guide pos="55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B4283-508D-4A9F-BCB2-9469EBCF846C}" type="datetimeFigureOut">
              <a:rPr lang="en-CA" smtClean="0"/>
              <a:t>2016-05-12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444E8A-C9BF-4DB9-B030-8E60E85011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7834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71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312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080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994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110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822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018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236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435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046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195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611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0.png"/><Relationship Id="rId7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1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31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0" Type="http://schemas.openxmlformats.org/officeDocument/2006/relationships/image" Target="../media/image18.png"/><Relationship Id="rId4" Type="http://schemas.openxmlformats.org/officeDocument/2006/relationships/image" Target="../media/image25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0" r="33248" b="8871"/>
          <a:stretch/>
        </p:blipFill>
        <p:spPr>
          <a:xfrm>
            <a:off x="5860690" y="0"/>
            <a:ext cx="3319822" cy="51435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5536" y="1395229"/>
            <a:ext cx="50582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>
                <a:latin typeface="+mj-lt"/>
              </a:rPr>
              <a:t>Рекомендации населению по </a:t>
            </a:r>
            <a:r>
              <a:rPr lang="ru-RU" sz="3000" b="1">
                <a:latin typeface="+mj-lt"/>
              </a:rPr>
              <a:t>обеспечению </a:t>
            </a:r>
            <a:r>
              <a:rPr lang="ru-RU" sz="3000" b="1" smtClean="0">
                <a:latin typeface="+mj-lt"/>
              </a:rPr>
              <a:t>личной </a:t>
            </a:r>
            <a:r>
              <a:rPr lang="ru-RU" sz="3000" b="1" dirty="0">
                <a:latin typeface="+mj-lt"/>
              </a:rPr>
              <a:t>безопасности в условиях чрезвычайных ситуаций природного характера</a:t>
            </a:r>
            <a:endParaRPr lang="ru-RU" sz="3000" dirty="0">
              <a:effectLst/>
              <a:latin typeface="+mj-lt"/>
            </a:endParaRPr>
          </a:p>
        </p:txBody>
      </p:sp>
      <p:pic>
        <p:nvPicPr>
          <p:cNvPr id="7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78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7" name="Shape 87"/>
          <p:cNvSpPr txBox="1"/>
          <p:nvPr/>
        </p:nvSpPr>
        <p:spPr>
          <a:xfrm>
            <a:off x="1403648" y="843558"/>
            <a:ext cx="6354416" cy="858866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2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Наиболее распространённые группы опасных явлений на территории РФ</a:t>
            </a:r>
            <a:endParaRPr lang="ru-RU" sz="2200" dirty="0">
              <a:solidFill>
                <a:srgbClr val="0A463C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cxnSp>
        <p:nvCxnSpPr>
          <p:cNvPr id="18" name="Прямая соединительная линия 13"/>
          <p:cNvCxnSpPr/>
          <p:nvPr/>
        </p:nvCxnSpPr>
        <p:spPr>
          <a:xfrm>
            <a:off x="1844280" y="1743595"/>
            <a:ext cx="5449738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hape 87"/>
          <p:cNvSpPr txBox="1"/>
          <p:nvPr/>
        </p:nvSpPr>
        <p:spPr>
          <a:xfrm>
            <a:off x="61853" y="3048595"/>
            <a:ext cx="2212955" cy="458757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dirty="0" smtClean="0">
                <a:solidFill>
                  <a:schemeClr val="tx1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Геологические</a:t>
            </a:r>
            <a:endParaRPr lang="ru-RU" dirty="0">
              <a:solidFill>
                <a:schemeClr val="tx1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sp>
        <p:nvSpPr>
          <p:cNvPr id="21" name="Овал 19"/>
          <p:cNvSpPr/>
          <p:nvPr/>
        </p:nvSpPr>
        <p:spPr>
          <a:xfrm>
            <a:off x="628331" y="1974761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Shape 87"/>
          <p:cNvSpPr txBox="1"/>
          <p:nvPr/>
        </p:nvSpPr>
        <p:spPr>
          <a:xfrm>
            <a:off x="-127813" y="3585847"/>
            <a:ext cx="2736304" cy="92042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algn="ctr">
              <a:buClr>
                <a:srgbClr val="494429"/>
              </a:buClr>
              <a:buSzPct val="25000"/>
            </a:pPr>
            <a:r>
              <a:rPr lang="ru-RU" sz="1600" dirty="0" smtClean="0"/>
              <a:t>Землетрясения</a:t>
            </a:r>
            <a:r>
              <a:rPr lang="ru-RU" sz="1600" dirty="0"/>
              <a:t>, извержения вулканов, оползни и </a:t>
            </a:r>
            <a:r>
              <a:rPr lang="ru-RU" sz="1600" dirty="0" smtClean="0"/>
              <a:t>обвалы.</a:t>
            </a:r>
            <a:endParaRPr lang="ru-RU" sz="1600" kern="0" dirty="0" smtClean="0">
              <a:solidFill>
                <a:srgbClr val="000000"/>
              </a:solidFill>
              <a:latin typeface="Casper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  <p:sp>
        <p:nvSpPr>
          <p:cNvPr id="11" name="Shape 87"/>
          <p:cNvSpPr txBox="1"/>
          <p:nvPr/>
        </p:nvSpPr>
        <p:spPr>
          <a:xfrm>
            <a:off x="1759245" y="3043279"/>
            <a:ext cx="3384699" cy="458757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dirty="0" smtClean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Метеорологические</a:t>
            </a:r>
            <a:endParaRPr lang="ru-RU" dirty="0">
              <a:solidFill>
                <a:schemeClr val="tx1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sp>
        <p:nvSpPr>
          <p:cNvPr id="12" name="Овал 19"/>
          <p:cNvSpPr/>
          <p:nvPr/>
        </p:nvSpPr>
        <p:spPr>
          <a:xfrm>
            <a:off x="2932587" y="1974761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hape 87"/>
          <p:cNvSpPr txBox="1"/>
          <p:nvPr/>
        </p:nvSpPr>
        <p:spPr>
          <a:xfrm>
            <a:off x="2394585" y="3585847"/>
            <a:ext cx="2107525" cy="674200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algn="ctr">
              <a:buClr>
                <a:srgbClr val="494429"/>
              </a:buClr>
              <a:buSzPct val="25000"/>
            </a:pPr>
            <a:r>
              <a:rPr lang="ru-RU" sz="1600" dirty="0" smtClean="0"/>
              <a:t>Ураганы, бури и смерчи.</a:t>
            </a:r>
            <a:endParaRPr lang="ru-RU" sz="1600" kern="0" dirty="0" smtClean="0">
              <a:solidFill>
                <a:srgbClr val="000000"/>
              </a:solidFill>
              <a:latin typeface="Casper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  <p:sp>
        <p:nvSpPr>
          <p:cNvPr id="14" name="Shape 87"/>
          <p:cNvSpPr txBox="1"/>
          <p:nvPr/>
        </p:nvSpPr>
        <p:spPr>
          <a:xfrm>
            <a:off x="4450548" y="3054761"/>
            <a:ext cx="2484336" cy="458757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dirty="0" smtClean="0">
                <a:solidFill>
                  <a:schemeClr val="tx1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Гидрологические</a:t>
            </a:r>
            <a:endParaRPr lang="ru-RU" dirty="0">
              <a:solidFill>
                <a:schemeClr val="tx1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sp>
        <p:nvSpPr>
          <p:cNvPr id="15" name="Овал 19"/>
          <p:cNvSpPr/>
          <p:nvPr/>
        </p:nvSpPr>
        <p:spPr>
          <a:xfrm>
            <a:off x="5152716" y="1974761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Shape 87"/>
          <p:cNvSpPr txBox="1"/>
          <p:nvPr/>
        </p:nvSpPr>
        <p:spPr>
          <a:xfrm>
            <a:off x="4472273" y="3585847"/>
            <a:ext cx="2440885" cy="92042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algn="ctr">
              <a:buClr>
                <a:srgbClr val="494429"/>
              </a:buClr>
              <a:buSzPct val="25000"/>
            </a:pPr>
            <a:r>
              <a:rPr lang="ru-RU" sz="1600" dirty="0"/>
              <a:t>Н</a:t>
            </a:r>
            <a:r>
              <a:rPr lang="ru-RU" sz="1600" dirty="0" smtClean="0"/>
              <a:t>аводнения</a:t>
            </a:r>
            <a:r>
              <a:rPr lang="ru-RU" sz="1600" dirty="0"/>
              <a:t>, сели, цунами и снежные лавины. </a:t>
            </a:r>
            <a:endParaRPr lang="ru-RU" sz="1600" kern="0" dirty="0" smtClean="0">
              <a:solidFill>
                <a:srgbClr val="000000"/>
              </a:solidFill>
              <a:latin typeface="Casper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  <p:sp>
        <p:nvSpPr>
          <p:cNvPr id="26" name="Shape 87"/>
          <p:cNvSpPr txBox="1"/>
          <p:nvPr/>
        </p:nvSpPr>
        <p:spPr>
          <a:xfrm>
            <a:off x="6849576" y="3053911"/>
            <a:ext cx="2187351" cy="458757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dirty="0" smtClean="0">
                <a:solidFill>
                  <a:schemeClr val="tx1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Природные</a:t>
            </a:r>
            <a:endParaRPr lang="ru-RU" dirty="0">
              <a:solidFill>
                <a:schemeClr val="tx1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sp>
        <p:nvSpPr>
          <p:cNvPr id="27" name="Овал 19"/>
          <p:cNvSpPr/>
          <p:nvPr/>
        </p:nvSpPr>
        <p:spPr>
          <a:xfrm>
            <a:off x="7397083" y="1968995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Shape 87"/>
          <p:cNvSpPr txBox="1"/>
          <p:nvPr/>
        </p:nvSpPr>
        <p:spPr>
          <a:xfrm>
            <a:off x="6983007" y="3553734"/>
            <a:ext cx="1908152" cy="674200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algn="ctr">
              <a:buClr>
                <a:srgbClr val="494429"/>
              </a:buClr>
              <a:buSzPct val="25000"/>
            </a:pPr>
            <a:r>
              <a:rPr lang="ru-RU" sz="1600" dirty="0" smtClean="0"/>
              <a:t>Природные пожары.</a:t>
            </a:r>
            <a:endParaRPr lang="ru-RU" sz="1600" kern="0" dirty="0" smtClean="0">
              <a:solidFill>
                <a:srgbClr val="000000"/>
              </a:solidFill>
              <a:latin typeface="Casper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  <p:sp>
        <p:nvSpPr>
          <p:cNvPr id="29" name="Овал 19"/>
          <p:cNvSpPr/>
          <p:nvPr/>
        </p:nvSpPr>
        <p:spPr>
          <a:xfrm>
            <a:off x="663980" y="1974761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19"/>
          <p:cNvSpPr/>
          <p:nvPr/>
        </p:nvSpPr>
        <p:spPr>
          <a:xfrm>
            <a:off x="2908348" y="1974761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72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19" grpId="0" build="p"/>
      <p:bldP spid="23" grpId="0" build="p"/>
      <p:bldP spid="11" grpId="0" build="p"/>
      <p:bldP spid="13" grpId="0" build="p"/>
      <p:bldP spid="14" grpId="0" build="p"/>
      <p:bldP spid="25" grpId="0" build="p"/>
      <p:bldP spid="26" grpId="0" build="p"/>
      <p:bldP spid="2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61571" y="195486"/>
            <a:ext cx="567858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>
                <a:solidFill>
                  <a:srgbClr val="0A463C"/>
                </a:solidFill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Как действовать при землетрясении</a:t>
            </a:r>
          </a:p>
        </p:txBody>
      </p:sp>
      <p:cxnSp>
        <p:nvCxnSpPr>
          <p:cNvPr id="13" name="Прямая соединительная линия 3"/>
          <p:cNvCxnSpPr/>
          <p:nvPr/>
        </p:nvCxnSpPr>
        <p:spPr>
          <a:xfrm>
            <a:off x="467544" y="720599"/>
            <a:ext cx="5273059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3850" y="555526"/>
            <a:ext cx="45365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Немедленно </a:t>
            </a:r>
            <a:r>
              <a:rPr lang="ru-RU" sz="1600" dirty="0"/>
              <a:t>покинуть здание, если это </a:t>
            </a:r>
            <a:r>
              <a:rPr lang="ru-RU" sz="1600" dirty="0" smtClean="0"/>
              <a:t>возможно.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Не пользоваться лифтом.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Спускаясь </a:t>
            </a:r>
            <a:r>
              <a:rPr lang="ru-RU" sz="1600" dirty="0"/>
              <a:t>вниз, </a:t>
            </a:r>
            <a:r>
              <a:rPr lang="ru-RU" sz="1600" dirty="0" smtClean="0"/>
              <a:t>громко </a:t>
            </a:r>
            <a:r>
              <a:rPr lang="ru-RU" sz="1600" dirty="0"/>
              <a:t>оповещать остальных жильцов о необходимости покинуть здание</a:t>
            </a:r>
            <a:r>
              <a:rPr lang="ru-RU" sz="1600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Оказавшись </a:t>
            </a:r>
            <a:r>
              <a:rPr lang="ru-RU" sz="1600" dirty="0"/>
              <a:t>вне здания</a:t>
            </a:r>
            <a:r>
              <a:rPr lang="ru-RU" sz="1600" dirty="0" smtClean="0"/>
              <a:t>, </a:t>
            </a:r>
            <a:r>
              <a:rPr lang="ru-RU" sz="1600" dirty="0"/>
              <a:t>отойти от него и от остальных зданий на максимальное расстояние (если возможно, то вообще лучше выйти на открытую местность</a:t>
            </a:r>
            <a:r>
              <a:rPr lang="ru-RU" sz="1600" dirty="0" smtClean="0"/>
              <a:t>).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При отсутствии возможности покинуть здание, встать в дверной проём или в угол у капитальной стены.</a:t>
            </a:r>
            <a:endParaRPr lang="en-CA" sz="1600" dirty="0"/>
          </a:p>
        </p:txBody>
      </p:sp>
      <p:grpSp>
        <p:nvGrpSpPr>
          <p:cNvPr id="3" name="Group 2"/>
          <p:cNvGrpSpPr/>
          <p:nvPr/>
        </p:nvGrpSpPr>
        <p:grpSpPr>
          <a:xfrm>
            <a:off x="4932363" y="2928390"/>
            <a:ext cx="2519958" cy="806117"/>
            <a:chOff x="5868144" y="3795886"/>
            <a:chExt cx="2519958" cy="806117"/>
          </a:xfrm>
        </p:grpSpPr>
        <p:grpSp>
          <p:nvGrpSpPr>
            <p:cNvPr id="21" name="Group 20"/>
            <p:cNvGrpSpPr/>
            <p:nvPr/>
          </p:nvGrpSpPr>
          <p:grpSpPr>
            <a:xfrm>
              <a:off x="5868144" y="3795886"/>
              <a:ext cx="2519958" cy="806117"/>
              <a:chOff x="6300192" y="685513"/>
              <a:chExt cx="2519958" cy="806117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08" t="61697" r="40490" b="17351"/>
              <a:stretch/>
            </p:blipFill>
            <p:spPr>
              <a:xfrm>
                <a:off x="6300192" y="929182"/>
                <a:ext cx="2519958" cy="562448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4281"/>
              <a:stretch/>
            </p:blipFill>
            <p:spPr>
              <a:xfrm>
                <a:off x="7988027" y="702755"/>
                <a:ext cx="698500" cy="322252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4281"/>
              <a:stretch/>
            </p:blipFill>
            <p:spPr>
              <a:xfrm>
                <a:off x="6475537" y="702755"/>
                <a:ext cx="698500" cy="322252"/>
              </a:xfrm>
              <a:prstGeom prst="rect">
                <a:avLst/>
              </a:prstGeom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4281"/>
              <a:stretch/>
            </p:blipFill>
            <p:spPr>
              <a:xfrm>
                <a:off x="7231782" y="685513"/>
                <a:ext cx="698500" cy="322252"/>
              </a:xfrm>
              <a:prstGeom prst="rect">
                <a:avLst/>
              </a:prstGeom>
            </p:spPr>
          </p:pic>
        </p:grp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3708" y="4084923"/>
              <a:ext cx="188830" cy="471711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4650212" y="839209"/>
            <a:ext cx="1300534" cy="1922512"/>
            <a:chOff x="4650212" y="839209"/>
            <a:chExt cx="1300534" cy="1922512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2633" y="1203598"/>
              <a:ext cx="750574" cy="1158294"/>
            </a:xfrm>
            <a:prstGeom prst="rect">
              <a:avLst/>
            </a:prstGeom>
          </p:spPr>
        </p:pic>
        <p:sp>
          <p:nvSpPr>
            <p:cNvPr id="4" name="Multiply 3"/>
            <p:cNvSpPr/>
            <p:nvPr/>
          </p:nvSpPr>
          <p:spPr>
            <a:xfrm>
              <a:off x="4650212" y="839209"/>
              <a:ext cx="1300534" cy="1922512"/>
            </a:xfrm>
            <a:prstGeom prst="mathMultiply">
              <a:avLst>
                <a:gd name="adj1" fmla="val 2728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41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4" t="12037" r="12016" b="12037"/>
          <a:stretch/>
        </p:blipFill>
        <p:spPr>
          <a:xfrm>
            <a:off x="7264306" y="720599"/>
            <a:ext cx="1281846" cy="1304112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7094264" y="3978176"/>
            <a:ext cx="1725886" cy="936104"/>
            <a:chOff x="7094264" y="3978176"/>
            <a:chExt cx="1725886" cy="936104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109" b="17443"/>
            <a:stretch/>
          </p:blipFill>
          <p:spPr>
            <a:xfrm>
              <a:off x="7094264" y="3978176"/>
              <a:ext cx="1725886" cy="936104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421080" y="4083918"/>
              <a:ext cx="250143" cy="720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804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831795"/>
            <a:ext cx="5760641" cy="4032057"/>
          </a:xfrm>
          <a:prstGeom prst="rect">
            <a:avLst/>
          </a:prstGeom>
        </p:spPr>
      </p:pic>
      <p:pic>
        <p:nvPicPr>
          <p:cNvPr id="6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1571" y="195486"/>
            <a:ext cx="567858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>
                <a:solidFill>
                  <a:srgbClr val="0A463C"/>
                </a:solidFill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Карта сейсмической активности в РФ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80859" y="1144143"/>
            <a:ext cx="30556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>
                <a:solidFill>
                  <a:srgbClr val="0A463C"/>
                </a:solidFill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Экстренная сумка</a:t>
            </a:r>
          </a:p>
        </p:txBody>
      </p:sp>
      <p:cxnSp>
        <p:nvCxnSpPr>
          <p:cNvPr id="9" name="Прямая соединительная линия 13"/>
          <p:cNvCxnSpPr/>
          <p:nvPr/>
        </p:nvCxnSpPr>
        <p:spPr>
          <a:xfrm>
            <a:off x="6228184" y="1631242"/>
            <a:ext cx="2591966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190084" y="1817405"/>
            <a:ext cx="263006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Документы.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Деньги.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Аптечка.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Любые другие необходимые вещи (но не тяжёлые и не объёмные).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417569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61571" y="195486"/>
            <a:ext cx="60251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>
                <a:solidFill>
                  <a:srgbClr val="0A463C"/>
                </a:solidFill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Как действовать после землетрясения</a:t>
            </a:r>
          </a:p>
        </p:txBody>
      </p:sp>
      <p:cxnSp>
        <p:nvCxnSpPr>
          <p:cNvPr id="13" name="Прямая соединительная линия 3"/>
          <p:cNvCxnSpPr/>
          <p:nvPr/>
        </p:nvCxnSpPr>
        <p:spPr>
          <a:xfrm>
            <a:off x="467544" y="720599"/>
            <a:ext cx="5630383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3850" y="1088613"/>
            <a:ext cx="45365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Не входить в здание, если оно имеет явные признаки повреждения; дождаться специалистов.</a:t>
            </a:r>
          </a:p>
          <a:p>
            <a:pPr marL="342900" indent="-342900">
              <a:buFont typeface="+mj-lt"/>
              <a:buAutoNum type="arabicPeriod"/>
            </a:pP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Войдя в здание, не пользоваться свечами, спичками и т.п.</a:t>
            </a:r>
          </a:p>
          <a:p>
            <a:pPr marL="342900" indent="-342900">
              <a:buFont typeface="+mj-lt"/>
              <a:buAutoNum type="arabicPeriod"/>
            </a:pP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Не использовать электричество, газ и водопровод до приезда специалистов.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597127" y="2211710"/>
            <a:ext cx="1588564" cy="997259"/>
            <a:chOff x="5099578" y="2469163"/>
            <a:chExt cx="1588564" cy="99725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291"/>
            <a:stretch/>
          </p:blipFill>
          <p:spPr>
            <a:xfrm>
              <a:off x="5364089" y="2571750"/>
              <a:ext cx="360039" cy="792088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4128" y="2606288"/>
              <a:ext cx="964014" cy="723011"/>
            </a:xfrm>
            <a:prstGeom prst="rect">
              <a:avLst/>
            </a:prstGeom>
          </p:spPr>
        </p:pic>
        <p:sp>
          <p:nvSpPr>
            <p:cNvPr id="4" name="Multiply 3"/>
            <p:cNvSpPr/>
            <p:nvPr/>
          </p:nvSpPr>
          <p:spPr>
            <a:xfrm>
              <a:off x="5099578" y="2469163"/>
              <a:ext cx="1588564" cy="997259"/>
            </a:xfrm>
            <a:prstGeom prst="mathMultiply">
              <a:avLst>
                <a:gd name="adj1" fmla="val 2728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660232" y="1121456"/>
            <a:ext cx="2016224" cy="1090254"/>
            <a:chOff x="6660232" y="1121456"/>
            <a:chExt cx="2016224" cy="1090254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0232" y="1121456"/>
              <a:ext cx="2016224" cy="1090254"/>
            </a:xfrm>
            <a:prstGeom prst="rect">
              <a:avLst/>
            </a:prstGeom>
          </p:spPr>
        </p:pic>
        <p:sp>
          <p:nvSpPr>
            <p:cNvPr id="31" name="Multiply 30"/>
            <p:cNvSpPr/>
            <p:nvPr/>
          </p:nvSpPr>
          <p:spPr>
            <a:xfrm>
              <a:off x="7904041" y="1399234"/>
              <a:ext cx="458815" cy="534697"/>
            </a:xfrm>
            <a:prstGeom prst="mathMultiply">
              <a:avLst>
                <a:gd name="adj1" fmla="val 2728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isometricOffAxis2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Freeform 8"/>
            <p:cNvSpPr/>
            <p:nvPr/>
          </p:nvSpPr>
          <p:spPr>
            <a:xfrm>
              <a:off x="7353300" y="1266825"/>
              <a:ext cx="76200" cy="495300"/>
            </a:xfrm>
            <a:custGeom>
              <a:avLst/>
              <a:gdLst>
                <a:gd name="connsiteX0" fmla="*/ 38100 w 76200"/>
                <a:gd name="connsiteY0" fmla="*/ 0 h 495300"/>
                <a:gd name="connsiteX1" fmla="*/ 9525 w 76200"/>
                <a:gd name="connsiteY1" fmla="*/ 85725 h 495300"/>
                <a:gd name="connsiteX2" fmla="*/ 0 w 76200"/>
                <a:gd name="connsiteY2" fmla="*/ 114300 h 495300"/>
                <a:gd name="connsiteX3" fmla="*/ 9525 w 76200"/>
                <a:gd name="connsiteY3" fmla="*/ 209550 h 495300"/>
                <a:gd name="connsiteX4" fmla="*/ 38100 w 76200"/>
                <a:gd name="connsiteY4" fmla="*/ 228600 h 495300"/>
                <a:gd name="connsiteX5" fmla="*/ 57150 w 76200"/>
                <a:gd name="connsiteY5" fmla="*/ 257175 h 495300"/>
                <a:gd name="connsiteX6" fmla="*/ 47625 w 76200"/>
                <a:gd name="connsiteY6" fmla="*/ 314325 h 495300"/>
                <a:gd name="connsiteX7" fmla="*/ 28575 w 76200"/>
                <a:gd name="connsiteY7" fmla="*/ 342900 h 495300"/>
                <a:gd name="connsiteX8" fmla="*/ 19050 w 76200"/>
                <a:gd name="connsiteY8" fmla="*/ 371475 h 495300"/>
                <a:gd name="connsiteX9" fmla="*/ 28575 w 76200"/>
                <a:gd name="connsiteY9" fmla="*/ 409575 h 495300"/>
                <a:gd name="connsiteX10" fmla="*/ 66675 w 76200"/>
                <a:gd name="connsiteY10" fmla="*/ 466725 h 495300"/>
                <a:gd name="connsiteX11" fmla="*/ 76200 w 76200"/>
                <a:gd name="connsiteY11" fmla="*/ 495300 h 49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495300">
                  <a:moveTo>
                    <a:pt x="38100" y="0"/>
                  </a:moveTo>
                  <a:lnTo>
                    <a:pt x="9525" y="85725"/>
                  </a:lnTo>
                  <a:lnTo>
                    <a:pt x="0" y="114300"/>
                  </a:lnTo>
                  <a:cubicBezTo>
                    <a:pt x="3175" y="146050"/>
                    <a:pt x="-565" y="179279"/>
                    <a:pt x="9525" y="209550"/>
                  </a:cubicBezTo>
                  <a:cubicBezTo>
                    <a:pt x="13145" y="220410"/>
                    <a:pt x="30005" y="220505"/>
                    <a:pt x="38100" y="228600"/>
                  </a:cubicBezTo>
                  <a:cubicBezTo>
                    <a:pt x="46195" y="236695"/>
                    <a:pt x="50800" y="247650"/>
                    <a:pt x="57150" y="257175"/>
                  </a:cubicBezTo>
                  <a:cubicBezTo>
                    <a:pt x="53975" y="276225"/>
                    <a:pt x="53732" y="296003"/>
                    <a:pt x="47625" y="314325"/>
                  </a:cubicBezTo>
                  <a:cubicBezTo>
                    <a:pt x="44005" y="325185"/>
                    <a:pt x="33695" y="332661"/>
                    <a:pt x="28575" y="342900"/>
                  </a:cubicBezTo>
                  <a:cubicBezTo>
                    <a:pt x="24085" y="351880"/>
                    <a:pt x="22225" y="361950"/>
                    <a:pt x="19050" y="371475"/>
                  </a:cubicBezTo>
                  <a:cubicBezTo>
                    <a:pt x="22225" y="384175"/>
                    <a:pt x="22721" y="397866"/>
                    <a:pt x="28575" y="409575"/>
                  </a:cubicBezTo>
                  <a:cubicBezTo>
                    <a:pt x="38814" y="430053"/>
                    <a:pt x="59435" y="445005"/>
                    <a:pt x="66675" y="466725"/>
                  </a:cubicBezTo>
                  <a:lnTo>
                    <a:pt x="76200" y="495300"/>
                  </a:lnTo>
                </a:path>
              </a:pathLst>
            </a:custGeom>
            <a:noFill/>
            <a:ln w="63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7385406" y="1279059"/>
              <a:ext cx="101243" cy="556945"/>
            </a:xfrm>
            <a:custGeom>
              <a:avLst/>
              <a:gdLst>
                <a:gd name="connsiteX0" fmla="*/ 38100 w 76200"/>
                <a:gd name="connsiteY0" fmla="*/ 0 h 495300"/>
                <a:gd name="connsiteX1" fmla="*/ 9525 w 76200"/>
                <a:gd name="connsiteY1" fmla="*/ 85725 h 495300"/>
                <a:gd name="connsiteX2" fmla="*/ 0 w 76200"/>
                <a:gd name="connsiteY2" fmla="*/ 114300 h 495300"/>
                <a:gd name="connsiteX3" fmla="*/ 9525 w 76200"/>
                <a:gd name="connsiteY3" fmla="*/ 209550 h 495300"/>
                <a:gd name="connsiteX4" fmla="*/ 38100 w 76200"/>
                <a:gd name="connsiteY4" fmla="*/ 228600 h 495300"/>
                <a:gd name="connsiteX5" fmla="*/ 57150 w 76200"/>
                <a:gd name="connsiteY5" fmla="*/ 257175 h 495300"/>
                <a:gd name="connsiteX6" fmla="*/ 47625 w 76200"/>
                <a:gd name="connsiteY6" fmla="*/ 314325 h 495300"/>
                <a:gd name="connsiteX7" fmla="*/ 28575 w 76200"/>
                <a:gd name="connsiteY7" fmla="*/ 342900 h 495300"/>
                <a:gd name="connsiteX8" fmla="*/ 19050 w 76200"/>
                <a:gd name="connsiteY8" fmla="*/ 371475 h 495300"/>
                <a:gd name="connsiteX9" fmla="*/ 28575 w 76200"/>
                <a:gd name="connsiteY9" fmla="*/ 409575 h 495300"/>
                <a:gd name="connsiteX10" fmla="*/ 66675 w 76200"/>
                <a:gd name="connsiteY10" fmla="*/ 466725 h 495300"/>
                <a:gd name="connsiteX11" fmla="*/ 76200 w 76200"/>
                <a:gd name="connsiteY11" fmla="*/ 495300 h 495300"/>
                <a:gd name="connsiteX0" fmla="*/ 0 w 120293"/>
                <a:gd name="connsiteY0" fmla="*/ 0 h 487594"/>
                <a:gd name="connsiteX1" fmla="*/ 53618 w 120293"/>
                <a:gd name="connsiteY1" fmla="*/ 78019 h 487594"/>
                <a:gd name="connsiteX2" fmla="*/ 44093 w 120293"/>
                <a:gd name="connsiteY2" fmla="*/ 106594 h 487594"/>
                <a:gd name="connsiteX3" fmla="*/ 53618 w 120293"/>
                <a:gd name="connsiteY3" fmla="*/ 201844 h 487594"/>
                <a:gd name="connsiteX4" fmla="*/ 82193 w 120293"/>
                <a:gd name="connsiteY4" fmla="*/ 220894 h 487594"/>
                <a:gd name="connsiteX5" fmla="*/ 101243 w 120293"/>
                <a:gd name="connsiteY5" fmla="*/ 249469 h 487594"/>
                <a:gd name="connsiteX6" fmla="*/ 91718 w 120293"/>
                <a:gd name="connsiteY6" fmla="*/ 306619 h 487594"/>
                <a:gd name="connsiteX7" fmla="*/ 72668 w 120293"/>
                <a:gd name="connsiteY7" fmla="*/ 335194 h 487594"/>
                <a:gd name="connsiteX8" fmla="*/ 63143 w 120293"/>
                <a:gd name="connsiteY8" fmla="*/ 363769 h 487594"/>
                <a:gd name="connsiteX9" fmla="*/ 72668 w 120293"/>
                <a:gd name="connsiteY9" fmla="*/ 401869 h 487594"/>
                <a:gd name="connsiteX10" fmla="*/ 110768 w 120293"/>
                <a:gd name="connsiteY10" fmla="*/ 459019 h 487594"/>
                <a:gd name="connsiteX11" fmla="*/ 120293 w 120293"/>
                <a:gd name="connsiteY11" fmla="*/ 487594 h 487594"/>
                <a:gd name="connsiteX0" fmla="*/ 0 w 120293"/>
                <a:gd name="connsiteY0" fmla="*/ 0 h 487594"/>
                <a:gd name="connsiteX1" fmla="*/ 53618 w 120293"/>
                <a:gd name="connsiteY1" fmla="*/ 78019 h 487594"/>
                <a:gd name="connsiteX2" fmla="*/ 74915 w 120293"/>
                <a:gd name="connsiteY2" fmla="*/ 114300 h 487594"/>
                <a:gd name="connsiteX3" fmla="*/ 53618 w 120293"/>
                <a:gd name="connsiteY3" fmla="*/ 201844 h 487594"/>
                <a:gd name="connsiteX4" fmla="*/ 82193 w 120293"/>
                <a:gd name="connsiteY4" fmla="*/ 220894 h 487594"/>
                <a:gd name="connsiteX5" fmla="*/ 101243 w 120293"/>
                <a:gd name="connsiteY5" fmla="*/ 249469 h 487594"/>
                <a:gd name="connsiteX6" fmla="*/ 91718 w 120293"/>
                <a:gd name="connsiteY6" fmla="*/ 306619 h 487594"/>
                <a:gd name="connsiteX7" fmla="*/ 72668 w 120293"/>
                <a:gd name="connsiteY7" fmla="*/ 335194 h 487594"/>
                <a:gd name="connsiteX8" fmla="*/ 63143 w 120293"/>
                <a:gd name="connsiteY8" fmla="*/ 363769 h 487594"/>
                <a:gd name="connsiteX9" fmla="*/ 72668 w 120293"/>
                <a:gd name="connsiteY9" fmla="*/ 401869 h 487594"/>
                <a:gd name="connsiteX10" fmla="*/ 110768 w 120293"/>
                <a:gd name="connsiteY10" fmla="*/ 459019 h 487594"/>
                <a:gd name="connsiteX11" fmla="*/ 120293 w 120293"/>
                <a:gd name="connsiteY11" fmla="*/ 487594 h 487594"/>
                <a:gd name="connsiteX0" fmla="*/ 0 w 120293"/>
                <a:gd name="connsiteY0" fmla="*/ 0 h 487594"/>
                <a:gd name="connsiteX1" fmla="*/ 53618 w 120293"/>
                <a:gd name="connsiteY1" fmla="*/ 78019 h 487594"/>
                <a:gd name="connsiteX2" fmla="*/ 74915 w 120293"/>
                <a:gd name="connsiteY2" fmla="*/ 114300 h 487594"/>
                <a:gd name="connsiteX3" fmla="*/ 53618 w 120293"/>
                <a:gd name="connsiteY3" fmla="*/ 201844 h 487594"/>
                <a:gd name="connsiteX4" fmla="*/ 61645 w 120293"/>
                <a:gd name="connsiteY4" fmla="*/ 259422 h 487594"/>
                <a:gd name="connsiteX5" fmla="*/ 101243 w 120293"/>
                <a:gd name="connsiteY5" fmla="*/ 249469 h 487594"/>
                <a:gd name="connsiteX6" fmla="*/ 91718 w 120293"/>
                <a:gd name="connsiteY6" fmla="*/ 306619 h 487594"/>
                <a:gd name="connsiteX7" fmla="*/ 72668 w 120293"/>
                <a:gd name="connsiteY7" fmla="*/ 335194 h 487594"/>
                <a:gd name="connsiteX8" fmla="*/ 63143 w 120293"/>
                <a:gd name="connsiteY8" fmla="*/ 363769 h 487594"/>
                <a:gd name="connsiteX9" fmla="*/ 72668 w 120293"/>
                <a:gd name="connsiteY9" fmla="*/ 401869 h 487594"/>
                <a:gd name="connsiteX10" fmla="*/ 110768 w 120293"/>
                <a:gd name="connsiteY10" fmla="*/ 459019 h 487594"/>
                <a:gd name="connsiteX11" fmla="*/ 120293 w 120293"/>
                <a:gd name="connsiteY11" fmla="*/ 487594 h 487594"/>
                <a:gd name="connsiteX0" fmla="*/ 0 w 120293"/>
                <a:gd name="connsiteY0" fmla="*/ 0 h 487594"/>
                <a:gd name="connsiteX1" fmla="*/ 53618 w 120293"/>
                <a:gd name="connsiteY1" fmla="*/ 78019 h 487594"/>
                <a:gd name="connsiteX2" fmla="*/ 74915 w 120293"/>
                <a:gd name="connsiteY2" fmla="*/ 114300 h 487594"/>
                <a:gd name="connsiteX3" fmla="*/ 53618 w 120293"/>
                <a:gd name="connsiteY3" fmla="*/ 201844 h 487594"/>
                <a:gd name="connsiteX4" fmla="*/ 61645 w 120293"/>
                <a:gd name="connsiteY4" fmla="*/ 259422 h 487594"/>
                <a:gd name="connsiteX5" fmla="*/ 101243 w 120293"/>
                <a:gd name="connsiteY5" fmla="*/ 249469 h 487594"/>
                <a:gd name="connsiteX6" fmla="*/ 91718 w 120293"/>
                <a:gd name="connsiteY6" fmla="*/ 306619 h 487594"/>
                <a:gd name="connsiteX7" fmla="*/ 41845 w 120293"/>
                <a:gd name="connsiteY7" fmla="*/ 345468 h 487594"/>
                <a:gd name="connsiteX8" fmla="*/ 63143 w 120293"/>
                <a:gd name="connsiteY8" fmla="*/ 363769 h 487594"/>
                <a:gd name="connsiteX9" fmla="*/ 72668 w 120293"/>
                <a:gd name="connsiteY9" fmla="*/ 401869 h 487594"/>
                <a:gd name="connsiteX10" fmla="*/ 110768 w 120293"/>
                <a:gd name="connsiteY10" fmla="*/ 459019 h 487594"/>
                <a:gd name="connsiteX11" fmla="*/ 120293 w 120293"/>
                <a:gd name="connsiteY11" fmla="*/ 487594 h 487594"/>
                <a:gd name="connsiteX0" fmla="*/ 0 w 120293"/>
                <a:gd name="connsiteY0" fmla="*/ 0 h 494979"/>
                <a:gd name="connsiteX1" fmla="*/ 53618 w 120293"/>
                <a:gd name="connsiteY1" fmla="*/ 78019 h 494979"/>
                <a:gd name="connsiteX2" fmla="*/ 74915 w 120293"/>
                <a:gd name="connsiteY2" fmla="*/ 114300 h 494979"/>
                <a:gd name="connsiteX3" fmla="*/ 53618 w 120293"/>
                <a:gd name="connsiteY3" fmla="*/ 201844 h 494979"/>
                <a:gd name="connsiteX4" fmla="*/ 61645 w 120293"/>
                <a:gd name="connsiteY4" fmla="*/ 259422 h 494979"/>
                <a:gd name="connsiteX5" fmla="*/ 101243 w 120293"/>
                <a:gd name="connsiteY5" fmla="*/ 249469 h 494979"/>
                <a:gd name="connsiteX6" fmla="*/ 91718 w 120293"/>
                <a:gd name="connsiteY6" fmla="*/ 306619 h 494979"/>
                <a:gd name="connsiteX7" fmla="*/ 41845 w 120293"/>
                <a:gd name="connsiteY7" fmla="*/ 345468 h 494979"/>
                <a:gd name="connsiteX8" fmla="*/ 63143 w 120293"/>
                <a:gd name="connsiteY8" fmla="*/ 363769 h 494979"/>
                <a:gd name="connsiteX9" fmla="*/ 72668 w 120293"/>
                <a:gd name="connsiteY9" fmla="*/ 401869 h 494979"/>
                <a:gd name="connsiteX10" fmla="*/ 82514 w 120293"/>
                <a:gd name="connsiteY10" fmla="*/ 494979 h 494979"/>
                <a:gd name="connsiteX11" fmla="*/ 120293 w 120293"/>
                <a:gd name="connsiteY11" fmla="*/ 487594 h 494979"/>
                <a:gd name="connsiteX0" fmla="*/ 0 w 101243"/>
                <a:gd name="connsiteY0" fmla="*/ 0 h 556945"/>
                <a:gd name="connsiteX1" fmla="*/ 53618 w 101243"/>
                <a:gd name="connsiteY1" fmla="*/ 78019 h 556945"/>
                <a:gd name="connsiteX2" fmla="*/ 74915 w 101243"/>
                <a:gd name="connsiteY2" fmla="*/ 114300 h 556945"/>
                <a:gd name="connsiteX3" fmla="*/ 53618 w 101243"/>
                <a:gd name="connsiteY3" fmla="*/ 201844 h 556945"/>
                <a:gd name="connsiteX4" fmla="*/ 61645 w 101243"/>
                <a:gd name="connsiteY4" fmla="*/ 259422 h 556945"/>
                <a:gd name="connsiteX5" fmla="*/ 101243 w 101243"/>
                <a:gd name="connsiteY5" fmla="*/ 249469 h 556945"/>
                <a:gd name="connsiteX6" fmla="*/ 91718 w 101243"/>
                <a:gd name="connsiteY6" fmla="*/ 306619 h 556945"/>
                <a:gd name="connsiteX7" fmla="*/ 41845 w 101243"/>
                <a:gd name="connsiteY7" fmla="*/ 345468 h 556945"/>
                <a:gd name="connsiteX8" fmla="*/ 63143 w 101243"/>
                <a:gd name="connsiteY8" fmla="*/ 363769 h 556945"/>
                <a:gd name="connsiteX9" fmla="*/ 72668 w 101243"/>
                <a:gd name="connsiteY9" fmla="*/ 401869 h 556945"/>
                <a:gd name="connsiteX10" fmla="*/ 82514 w 101243"/>
                <a:gd name="connsiteY10" fmla="*/ 494979 h 556945"/>
                <a:gd name="connsiteX11" fmla="*/ 76628 w 101243"/>
                <a:gd name="connsiteY11" fmla="*/ 556945 h 556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243" h="556945">
                  <a:moveTo>
                    <a:pt x="0" y="0"/>
                  </a:moveTo>
                  <a:cubicBezTo>
                    <a:pt x="17873" y="26006"/>
                    <a:pt x="41132" y="58969"/>
                    <a:pt x="53618" y="78019"/>
                  </a:cubicBezTo>
                  <a:cubicBezTo>
                    <a:pt x="66104" y="97069"/>
                    <a:pt x="78090" y="104775"/>
                    <a:pt x="74915" y="114300"/>
                  </a:cubicBezTo>
                  <a:cubicBezTo>
                    <a:pt x="78090" y="146050"/>
                    <a:pt x="55830" y="177657"/>
                    <a:pt x="53618" y="201844"/>
                  </a:cubicBezTo>
                  <a:cubicBezTo>
                    <a:pt x="51406" y="226031"/>
                    <a:pt x="53550" y="251327"/>
                    <a:pt x="61645" y="259422"/>
                  </a:cubicBezTo>
                  <a:cubicBezTo>
                    <a:pt x="69740" y="267517"/>
                    <a:pt x="94893" y="239944"/>
                    <a:pt x="101243" y="249469"/>
                  </a:cubicBezTo>
                  <a:cubicBezTo>
                    <a:pt x="98068" y="268519"/>
                    <a:pt x="101618" y="290619"/>
                    <a:pt x="91718" y="306619"/>
                  </a:cubicBezTo>
                  <a:cubicBezTo>
                    <a:pt x="81818" y="322619"/>
                    <a:pt x="46965" y="335229"/>
                    <a:pt x="41845" y="345468"/>
                  </a:cubicBezTo>
                  <a:cubicBezTo>
                    <a:pt x="37355" y="354448"/>
                    <a:pt x="66318" y="354244"/>
                    <a:pt x="63143" y="363769"/>
                  </a:cubicBezTo>
                  <a:cubicBezTo>
                    <a:pt x="66318" y="376469"/>
                    <a:pt x="69440" y="380001"/>
                    <a:pt x="72668" y="401869"/>
                  </a:cubicBezTo>
                  <a:cubicBezTo>
                    <a:pt x="75896" y="423737"/>
                    <a:pt x="81854" y="469133"/>
                    <a:pt x="82514" y="494979"/>
                  </a:cubicBezTo>
                  <a:cubicBezTo>
                    <a:pt x="83174" y="520825"/>
                    <a:pt x="78590" y="536290"/>
                    <a:pt x="76628" y="556945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761073" y="3254503"/>
            <a:ext cx="3382927" cy="1096730"/>
            <a:chOff x="5761073" y="3254503"/>
            <a:chExt cx="3382927" cy="109673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1807" y="3346094"/>
              <a:ext cx="461709" cy="940207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753"/>
            <a:stretch/>
          </p:blipFill>
          <p:spPr>
            <a:xfrm>
              <a:off x="7234340" y="3254503"/>
              <a:ext cx="362473" cy="109673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3742" y="3254503"/>
              <a:ext cx="1096730" cy="1096730"/>
            </a:xfrm>
            <a:prstGeom prst="rect">
              <a:avLst/>
            </a:prstGeom>
          </p:spPr>
        </p:pic>
        <p:sp>
          <p:nvSpPr>
            <p:cNvPr id="35" name="Multiply 34"/>
            <p:cNvSpPr/>
            <p:nvPr/>
          </p:nvSpPr>
          <p:spPr>
            <a:xfrm>
              <a:off x="5761073" y="3334807"/>
              <a:ext cx="3382927" cy="997259"/>
            </a:xfrm>
            <a:prstGeom prst="mathMultiply">
              <a:avLst>
                <a:gd name="adj1" fmla="val 2728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757726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61571" y="195486"/>
            <a:ext cx="567858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>
                <a:solidFill>
                  <a:srgbClr val="0A463C"/>
                </a:solidFill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Как действовать при угрозе цунами</a:t>
            </a:r>
          </a:p>
        </p:txBody>
      </p:sp>
      <p:cxnSp>
        <p:nvCxnSpPr>
          <p:cNvPr id="13" name="Прямая соединительная линия 3"/>
          <p:cNvCxnSpPr/>
          <p:nvPr/>
        </p:nvCxnSpPr>
        <p:spPr>
          <a:xfrm>
            <a:off x="467544" y="720599"/>
            <a:ext cx="5273059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3850" y="555526"/>
            <a:ext cx="453650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Удалиться от побережья минимум на 3 км или взобраться на возвышение не менее 30 м.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При отсутствии возможности выполнить пункт 1, действовать как при землетрясении, только подняться на верхние этажи здания.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Находясь вне здания и при отсутствии возможности выполнить пункт 1, взобраться на прочное дерево.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При отсутствии возможности выполнить пункты 1, 2 и 3, спрятаться за скальной преградой или бетонным укреплением.</a:t>
            </a:r>
            <a:endParaRPr lang="en-CA" sz="1600" dirty="0"/>
          </a:p>
        </p:txBody>
      </p:sp>
      <p:grpSp>
        <p:nvGrpSpPr>
          <p:cNvPr id="7" name="Group 6"/>
          <p:cNvGrpSpPr/>
          <p:nvPr/>
        </p:nvGrpSpPr>
        <p:grpSpPr>
          <a:xfrm>
            <a:off x="4788024" y="1841006"/>
            <a:ext cx="1725886" cy="936104"/>
            <a:chOff x="4957465" y="1758469"/>
            <a:chExt cx="1725886" cy="936104"/>
          </a:xfrm>
        </p:grpSpPr>
        <p:grpSp>
          <p:nvGrpSpPr>
            <p:cNvPr id="20" name="Group 19"/>
            <p:cNvGrpSpPr/>
            <p:nvPr/>
          </p:nvGrpSpPr>
          <p:grpSpPr>
            <a:xfrm>
              <a:off x="4957465" y="1758469"/>
              <a:ext cx="1725886" cy="936104"/>
              <a:chOff x="7094264" y="3978176"/>
              <a:chExt cx="1725886" cy="936104"/>
            </a:xfrm>
          </p:grpSpPr>
          <p:pic>
            <p:nvPicPr>
              <p:cNvPr id="26" name="Picture 25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109" b="17443"/>
              <a:stretch/>
            </p:blipFill>
            <p:spPr>
              <a:xfrm>
                <a:off x="7094264" y="3978176"/>
                <a:ext cx="1725886" cy="936104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421080" y="4083918"/>
                <a:ext cx="250143" cy="720874"/>
              </a:xfrm>
              <a:prstGeom prst="rect">
                <a:avLst/>
              </a:prstGeom>
            </p:spPr>
          </p:pic>
        </p:grpSp>
        <p:sp>
          <p:nvSpPr>
            <p:cNvPr id="2" name="TextBox 1"/>
            <p:cNvSpPr txBox="1"/>
            <p:nvPr/>
          </p:nvSpPr>
          <p:spPr>
            <a:xfrm>
              <a:off x="4957465" y="2063065"/>
              <a:ext cx="139012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500" dirty="0" smtClean="0">
                  <a:solidFill>
                    <a:srgbClr val="C00000"/>
                  </a:solidFill>
                </a:rPr>
                <a:t>Верхний этаж</a:t>
              </a:r>
              <a:endParaRPr lang="en-CA" sz="1500" dirty="0">
                <a:solidFill>
                  <a:srgbClr val="C00000"/>
                </a:solidFill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911" y="672540"/>
            <a:ext cx="1934101" cy="1088416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7164288" y="2352237"/>
            <a:ext cx="1763765" cy="1741439"/>
            <a:chOff x="6408635" y="2500714"/>
            <a:chExt cx="1445158" cy="142686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8635" y="2500714"/>
              <a:ext cx="1445158" cy="142686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732386" flipH="1">
              <a:off x="7270602" y="2976858"/>
              <a:ext cx="488455" cy="488455"/>
            </a:xfrm>
            <a:prstGeom prst="rect">
              <a:avLst/>
            </a:prstGeom>
          </p:spPr>
        </p:pic>
      </p:grpSp>
      <p:grpSp>
        <p:nvGrpSpPr>
          <p:cNvPr id="28" name="Group 27"/>
          <p:cNvGrpSpPr/>
          <p:nvPr/>
        </p:nvGrpSpPr>
        <p:grpSpPr>
          <a:xfrm>
            <a:off x="4922633" y="3222956"/>
            <a:ext cx="1432620" cy="1648163"/>
            <a:chOff x="4922633" y="3222956"/>
            <a:chExt cx="1432620" cy="1648163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196" t="52018"/>
            <a:stretch/>
          </p:blipFill>
          <p:spPr>
            <a:xfrm>
              <a:off x="4922633" y="3222956"/>
              <a:ext cx="1432620" cy="1648163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454" r="10132"/>
            <a:stretch/>
          </p:blipFill>
          <p:spPr>
            <a:xfrm>
              <a:off x="5319605" y="3621831"/>
              <a:ext cx="610817" cy="8338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430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61571" y="195486"/>
            <a:ext cx="524653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>
                <a:solidFill>
                  <a:srgbClr val="0A463C"/>
                </a:solidFill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Как действовать при наводнении</a:t>
            </a:r>
          </a:p>
        </p:txBody>
      </p:sp>
      <p:cxnSp>
        <p:nvCxnSpPr>
          <p:cNvPr id="13" name="Прямая соединительная линия 3"/>
          <p:cNvCxnSpPr/>
          <p:nvPr/>
        </p:nvCxnSpPr>
        <p:spPr>
          <a:xfrm>
            <a:off x="467544" y="720599"/>
            <a:ext cx="4852061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3850" y="483518"/>
            <a:ext cx="453650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З</a:t>
            </a:r>
            <a:r>
              <a:rPr lang="ru-RU" sz="1600" dirty="0" smtClean="0"/>
              <a:t>анять </a:t>
            </a:r>
            <a:r>
              <a:rPr lang="ru-RU" sz="1600" dirty="0"/>
              <a:t>ближайшее безопасное возвышенное место и быть готовым к организованной эвакуации по воде. </a:t>
            </a: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endParaRPr lang="ru-RU" sz="8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По возможности </a:t>
            </a:r>
            <a:r>
              <a:rPr lang="ru-RU" sz="1600" dirty="0" smtClean="0"/>
              <a:t>собрать </a:t>
            </a:r>
            <a:r>
              <a:rPr lang="ru-RU" sz="1600" dirty="0"/>
              <a:t>всё, что может быть использовано в качестве плавательных </a:t>
            </a:r>
            <a:r>
              <a:rPr lang="ru-RU" sz="1600" dirty="0" smtClean="0"/>
              <a:t>средств.</a:t>
            </a:r>
          </a:p>
          <a:p>
            <a:pPr marL="342900" indent="-342900">
              <a:buFont typeface="+mj-lt"/>
              <a:buAutoNum type="arabicPeriod"/>
            </a:pPr>
            <a:endParaRPr lang="ru-RU" sz="8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Заняв безопасное место, оставаться там до прибытия помощи.</a:t>
            </a:r>
          </a:p>
          <a:p>
            <a:pPr marL="342900" indent="-342900">
              <a:buFont typeface="+mj-lt"/>
              <a:buAutoNum type="arabicPeriod"/>
            </a:pPr>
            <a:endParaRPr lang="ru-RU" sz="8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После </a:t>
            </a:r>
            <a:r>
              <a:rPr lang="ru-RU" sz="1600" dirty="0"/>
              <a:t>того, как вода отступила, </a:t>
            </a:r>
            <a:r>
              <a:rPr lang="ru-RU" sz="1600" dirty="0" smtClean="0"/>
              <a:t>следовать </a:t>
            </a:r>
            <a:r>
              <a:rPr lang="ru-RU" sz="1600" dirty="0"/>
              <a:t>тем же мерам предосторожности, что и после </a:t>
            </a:r>
            <a:r>
              <a:rPr lang="ru-RU" sz="1600" dirty="0" smtClean="0"/>
              <a:t>землетрясения.</a:t>
            </a:r>
          </a:p>
          <a:p>
            <a:pPr marL="342900" indent="-342900">
              <a:buFont typeface="+mj-lt"/>
              <a:buAutoNum type="arabicPeriod"/>
            </a:pPr>
            <a:endParaRPr lang="ru-RU" sz="8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Проветрить </a:t>
            </a:r>
            <a:r>
              <a:rPr lang="ru-RU" sz="1600" dirty="0"/>
              <a:t>все помещения, а также не употреблять в пищу продукты, побывавшие в </a:t>
            </a:r>
            <a:r>
              <a:rPr lang="ru-RU" sz="1600" dirty="0" smtClean="0"/>
              <a:t>воде.</a:t>
            </a:r>
            <a:endParaRPr lang="en-CA" sz="1600" dirty="0"/>
          </a:p>
        </p:txBody>
      </p:sp>
      <p:grpSp>
        <p:nvGrpSpPr>
          <p:cNvPr id="5" name="Group 4"/>
          <p:cNvGrpSpPr/>
          <p:nvPr/>
        </p:nvGrpSpPr>
        <p:grpSpPr>
          <a:xfrm>
            <a:off x="6829413" y="408714"/>
            <a:ext cx="1470432" cy="1274650"/>
            <a:chOff x="6829413" y="408714"/>
            <a:chExt cx="1470432" cy="127465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0379" y="455087"/>
              <a:ext cx="1228277" cy="1228277"/>
            </a:xfrm>
            <a:prstGeom prst="rect">
              <a:avLst/>
            </a:prstGeom>
          </p:spPr>
        </p:pic>
        <p:grpSp>
          <p:nvGrpSpPr>
            <p:cNvPr id="22" name="Group 21"/>
            <p:cNvGrpSpPr/>
            <p:nvPr/>
          </p:nvGrpSpPr>
          <p:grpSpPr>
            <a:xfrm>
              <a:off x="6829413" y="1059582"/>
              <a:ext cx="1470432" cy="623782"/>
              <a:chOff x="0" y="3363837"/>
              <a:chExt cx="9180512" cy="1787661"/>
            </a:xfrm>
          </p:grpSpPr>
          <p:pic>
            <p:nvPicPr>
              <p:cNvPr id="23" name="Picture 22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2331" r="54725"/>
              <a:stretch/>
            </p:blipFill>
            <p:spPr>
              <a:xfrm>
                <a:off x="0" y="3371835"/>
                <a:ext cx="4572000" cy="1779663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2331" r="54725"/>
              <a:stretch/>
            </p:blipFill>
            <p:spPr>
              <a:xfrm>
                <a:off x="4572000" y="3363837"/>
                <a:ext cx="4608512" cy="1779663"/>
              </a:xfrm>
              <a:prstGeom prst="rect">
                <a:avLst/>
              </a:prstGeom>
            </p:spPr>
          </p:pic>
        </p:grpSp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454" r="10132"/>
            <a:stretch/>
          </p:blipFill>
          <p:spPr>
            <a:xfrm>
              <a:off x="7324114" y="408714"/>
              <a:ext cx="308029" cy="420513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5086415" y="1341171"/>
            <a:ext cx="466379" cy="1121103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5786664" y="2787774"/>
            <a:ext cx="3382927" cy="1096730"/>
            <a:chOff x="5761073" y="3254503"/>
            <a:chExt cx="3382927" cy="1096730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1807" y="3346094"/>
              <a:ext cx="461709" cy="940207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753"/>
            <a:stretch/>
          </p:blipFill>
          <p:spPr>
            <a:xfrm>
              <a:off x="7234340" y="3254503"/>
              <a:ext cx="362473" cy="1096730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3742" y="3254503"/>
              <a:ext cx="1096730" cy="1096730"/>
            </a:xfrm>
            <a:prstGeom prst="rect">
              <a:avLst/>
            </a:prstGeom>
          </p:spPr>
        </p:pic>
        <p:sp>
          <p:nvSpPr>
            <p:cNvPr id="32" name="Multiply 31"/>
            <p:cNvSpPr/>
            <p:nvPr/>
          </p:nvSpPr>
          <p:spPr>
            <a:xfrm>
              <a:off x="5761073" y="3334807"/>
              <a:ext cx="3382927" cy="997259"/>
            </a:xfrm>
            <a:prstGeom prst="mathMultiply">
              <a:avLst>
                <a:gd name="adj1" fmla="val 2728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521993" y="3753382"/>
            <a:ext cx="1901010" cy="997259"/>
            <a:chOff x="4355976" y="3789920"/>
            <a:chExt cx="1901010" cy="997259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4155926"/>
              <a:ext cx="856897" cy="300356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9751" y="3885284"/>
              <a:ext cx="978433" cy="733825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580112" y="4159076"/>
              <a:ext cx="78465" cy="114084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727186" y="4273160"/>
              <a:ext cx="78465" cy="114084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813430" y="4373276"/>
              <a:ext cx="78465" cy="114084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846076" y="4206824"/>
              <a:ext cx="78465" cy="114084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047913" y="4255858"/>
              <a:ext cx="78465" cy="114084"/>
            </a:xfrm>
            <a:prstGeom prst="rect">
              <a:avLst/>
            </a:prstGeom>
          </p:spPr>
        </p:pic>
        <p:sp>
          <p:nvSpPr>
            <p:cNvPr id="39" name="Multiply 38"/>
            <p:cNvSpPr/>
            <p:nvPr/>
          </p:nvSpPr>
          <p:spPr>
            <a:xfrm>
              <a:off x="4355976" y="3789920"/>
              <a:ext cx="1901010" cy="997259"/>
            </a:xfrm>
            <a:prstGeom prst="mathMultiply">
              <a:avLst>
                <a:gd name="adj1" fmla="val 2728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56195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61571" y="195486"/>
            <a:ext cx="769480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>
                <a:solidFill>
                  <a:srgbClr val="0A463C"/>
                </a:solidFill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Как действовать при штормовом предупреждении</a:t>
            </a:r>
          </a:p>
        </p:txBody>
      </p:sp>
      <p:cxnSp>
        <p:nvCxnSpPr>
          <p:cNvPr id="13" name="Прямая соединительная линия 3"/>
          <p:cNvCxnSpPr/>
          <p:nvPr/>
        </p:nvCxnSpPr>
        <p:spPr>
          <a:xfrm>
            <a:off x="467544" y="720599"/>
            <a:ext cx="7339044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3850" y="597912"/>
            <a:ext cx="453650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После штормового предупреждения </a:t>
            </a:r>
            <a:r>
              <a:rPr lang="ru-RU" sz="1600" dirty="0"/>
              <a:t>закрыть все окна с наветренной стороны зданий, а с </a:t>
            </a:r>
            <a:r>
              <a:rPr lang="ru-RU" sz="1600" dirty="0" smtClean="0"/>
              <a:t>подветренной, наоборот —открыть.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Убрать </a:t>
            </a:r>
            <a:r>
              <a:rPr lang="ru-RU" sz="1600" dirty="0"/>
              <a:t>с балкона все вещи, которые могут быть унесены </a:t>
            </a:r>
            <a:r>
              <a:rPr lang="ru-RU" sz="1600" dirty="0" smtClean="0"/>
              <a:t>ветром.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По </a:t>
            </a:r>
            <a:r>
              <a:rPr lang="ru-RU" sz="1600" dirty="0"/>
              <a:t>возможности, нужно укрыться в защитных </a:t>
            </a:r>
            <a:r>
              <a:rPr lang="ru-RU" sz="1600" dirty="0" smtClean="0"/>
              <a:t>сооружениях.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Находясь на открытой </a:t>
            </a:r>
            <a:r>
              <a:rPr lang="ru-RU" sz="1600" dirty="0"/>
              <a:t>местности, </a:t>
            </a:r>
            <a:r>
              <a:rPr lang="ru-RU" sz="1600" dirty="0" smtClean="0"/>
              <a:t>спрятаться </a:t>
            </a:r>
            <a:r>
              <a:rPr lang="ru-RU" sz="1600" dirty="0"/>
              <a:t>в каком-либо </a:t>
            </a:r>
            <a:r>
              <a:rPr lang="ru-RU" sz="1600" dirty="0" smtClean="0"/>
              <a:t>углублении.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Когда </a:t>
            </a:r>
            <a:r>
              <a:rPr lang="ru-RU" sz="1600" dirty="0"/>
              <a:t>буря утихнет, не </a:t>
            </a:r>
            <a:r>
              <a:rPr lang="ru-RU" sz="1600" dirty="0" smtClean="0"/>
              <a:t>заходить </a:t>
            </a:r>
            <a:r>
              <a:rPr lang="ru-RU" sz="1600" dirty="0"/>
              <a:t>в повреждённые здания.</a:t>
            </a:r>
            <a:endParaRPr lang="en-CA" sz="1600" dirty="0"/>
          </a:p>
        </p:txBody>
      </p:sp>
      <p:grpSp>
        <p:nvGrpSpPr>
          <p:cNvPr id="42" name="Group 41"/>
          <p:cNvGrpSpPr/>
          <p:nvPr/>
        </p:nvGrpSpPr>
        <p:grpSpPr>
          <a:xfrm>
            <a:off x="6924968" y="3789572"/>
            <a:ext cx="2016224" cy="1090254"/>
            <a:chOff x="6660232" y="1121456"/>
            <a:chExt cx="2016224" cy="1090254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0232" y="1121456"/>
              <a:ext cx="2016224" cy="1090254"/>
            </a:xfrm>
            <a:prstGeom prst="rect">
              <a:avLst/>
            </a:prstGeom>
          </p:spPr>
        </p:pic>
        <p:sp>
          <p:nvSpPr>
            <p:cNvPr id="44" name="Multiply 43"/>
            <p:cNvSpPr/>
            <p:nvPr/>
          </p:nvSpPr>
          <p:spPr>
            <a:xfrm>
              <a:off x="7904041" y="1399234"/>
              <a:ext cx="458815" cy="534697"/>
            </a:xfrm>
            <a:prstGeom prst="mathMultiply">
              <a:avLst>
                <a:gd name="adj1" fmla="val 2728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isometricOffAxis2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7353300" y="1266825"/>
              <a:ext cx="76200" cy="495300"/>
            </a:xfrm>
            <a:custGeom>
              <a:avLst/>
              <a:gdLst>
                <a:gd name="connsiteX0" fmla="*/ 38100 w 76200"/>
                <a:gd name="connsiteY0" fmla="*/ 0 h 495300"/>
                <a:gd name="connsiteX1" fmla="*/ 9525 w 76200"/>
                <a:gd name="connsiteY1" fmla="*/ 85725 h 495300"/>
                <a:gd name="connsiteX2" fmla="*/ 0 w 76200"/>
                <a:gd name="connsiteY2" fmla="*/ 114300 h 495300"/>
                <a:gd name="connsiteX3" fmla="*/ 9525 w 76200"/>
                <a:gd name="connsiteY3" fmla="*/ 209550 h 495300"/>
                <a:gd name="connsiteX4" fmla="*/ 38100 w 76200"/>
                <a:gd name="connsiteY4" fmla="*/ 228600 h 495300"/>
                <a:gd name="connsiteX5" fmla="*/ 57150 w 76200"/>
                <a:gd name="connsiteY5" fmla="*/ 257175 h 495300"/>
                <a:gd name="connsiteX6" fmla="*/ 47625 w 76200"/>
                <a:gd name="connsiteY6" fmla="*/ 314325 h 495300"/>
                <a:gd name="connsiteX7" fmla="*/ 28575 w 76200"/>
                <a:gd name="connsiteY7" fmla="*/ 342900 h 495300"/>
                <a:gd name="connsiteX8" fmla="*/ 19050 w 76200"/>
                <a:gd name="connsiteY8" fmla="*/ 371475 h 495300"/>
                <a:gd name="connsiteX9" fmla="*/ 28575 w 76200"/>
                <a:gd name="connsiteY9" fmla="*/ 409575 h 495300"/>
                <a:gd name="connsiteX10" fmla="*/ 66675 w 76200"/>
                <a:gd name="connsiteY10" fmla="*/ 466725 h 495300"/>
                <a:gd name="connsiteX11" fmla="*/ 76200 w 76200"/>
                <a:gd name="connsiteY11" fmla="*/ 495300 h 49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495300">
                  <a:moveTo>
                    <a:pt x="38100" y="0"/>
                  </a:moveTo>
                  <a:lnTo>
                    <a:pt x="9525" y="85725"/>
                  </a:lnTo>
                  <a:lnTo>
                    <a:pt x="0" y="114300"/>
                  </a:lnTo>
                  <a:cubicBezTo>
                    <a:pt x="3175" y="146050"/>
                    <a:pt x="-565" y="179279"/>
                    <a:pt x="9525" y="209550"/>
                  </a:cubicBezTo>
                  <a:cubicBezTo>
                    <a:pt x="13145" y="220410"/>
                    <a:pt x="30005" y="220505"/>
                    <a:pt x="38100" y="228600"/>
                  </a:cubicBezTo>
                  <a:cubicBezTo>
                    <a:pt x="46195" y="236695"/>
                    <a:pt x="50800" y="247650"/>
                    <a:pt x="57150" y="257175"/>
                  </a:cubicBezTo>
                  <a:cubicBezTo>
                    <a:pt x="53975" y="276225"/>
                    <a:pt x="53732" y="296003"/>
                    <a:pt x="47625" y="314325"/>
                  </a:cubicBezTo>
                  <a:cubicBezTo>
                    <a:pt x="44005" y="325185"/>
                    <a:pt x="33695" y="332661"/>
                    <a:pt x="28575" y="342900"/>
                  </a:cubicBezTo>
                  <a:cubicBezTo>
                    <a:pt x="24085" y="351880"/>
                    <a:pt x="22225" y="361950"/>
                    <a:pt x="19050" y="371475"/>
                  </a:cubicBezTo>
                  <a:cubicBezTo>
                    <a:pt x="22225" y="384175"/>
                    <a:pt x="22721" y="397866"/>
                    <a:pt x="28575" y="409575"/>
                  </a:cubicBezTo>
                  <a:cubicBezTo>
                    <a:pt x="38814" y="430053"/>
                    <a:pt x="59435" y="445005"/>
                    <a:pt x="66675" y="466725"/>
                  </a:cubicBezTo>
                  <a:lnTo>
                    <a:pt x="76200" y="495300"/>
                  </a:lnTo>
                </a:path>
              </a:pathLst>
            </a:custGeom>
            <a:noFill/>
            <a:ln w="63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7385406" y="1279059"/>
              <a:ext cx="101243" cy="556945"/>
            </a:xfrm>
            <a:custGeom>
              <a:avLst/>
              <a:gdLst>
                <a:gd name="connsiteX0" fmla="*/ 38100 w 76200"/>
                <a:gd name="connsiteY0" fmla="*/ 0 h 495300"/>
                <a:gd name="connsiteX1" fmla="*/ 9525 w 76200"/>
                <a:gd name="connsiteY1" fmla="*/ 85725 h 495300"/>
                <a:gd name="connsiteX2" fmla="*/ 0 w 76200"/>
                <a:gd name="connsiteY2" fmla="*/ 114300 h 495300"/>
                <a:gd name="connsiteX3" fmla="*/ 9525 w 76200"/>
                <a:gd name="connsiteY3" fmla="*/ 209550 h 495300"/>
                <a:gd name="connsiteX4" fmla="*/ 38100 w 76200"/>
                <a:gd name="connsiteY4" fmla="*/ 228600 h 495300"/>
                <a:gd name="connsiteX5" fmla="*/ 57150 w 76200"/>
                <a:gd name="connsiteY5" fmla="*/ 257175 h 495300"/>
                <a:gd name="connsiteX6" fmla="*/ 47625 w 76200"/>
                <a:gd name="connsiteY6" fmla="*/ 314325 h 495300"/>
                <a:gd name="connsiteX7" fmla="*/ 28575 w 76200"/>
                <a:gd name="connsiteY7" fmla="*/ 342900 h 495300"/>
                <a:gd name="connsiteX8" fmla="*/ 19050 w 76200"/>
                <a:gd name="connsiteY8" fmla="*/ 371475 h 495300"/>
                <a:gd name="connsiteX9" fmla="*/ 28575 w 76200"/>
                <a:gd name="connsiteY9" fmla="*/ 409575 h 495300"/>
                <a:gd name="connsiteX10" fmla="*/ 66675 w 76200"/>
                <a:gd name="connsiteY10" fmla="*/ 466725 h 495300"/>
                <a:gd name="connsiteX11" fmla="*/ 76200 w 76200"/>
                <a:gd name="connsiteY11" fmla="*/ 495300 h 495300"/>
                <a:gd name="connsiteX0" fmla="*/ 0 w 120293"/>
                <a:gd name="connsiteY0" fmla="*/ 0 h 487594"/>
                <a:gd name="connsiteX1" fmla="*/ 53618 w 120293"/>
                <a:gd name="connsiteY1" fmla="*/ 78019 h 487594"/>
                <a:gd name="connsiteX2" fmla="*/ 44093 w 120293"/>
                <a:gd name="connsiteY2" fmla="*/ 106594 h 487594"/>
                <a:gd name="connsiteX3" fmla="*/ 53618 w 120293"/>
                <a:gd name="connsiteY3" fmla="*/ 201844 h 487594"/>
                <a:gd name="connsiteX4" fmla="*/ 82193 w 120293"/>
                <a:gd name="connsiteY4" fmla="*/ 220894 h 487594"/>
                <a:gd name="connsiteX5" fmla="*/ 101243 w 120293"/>
                <a:gd name="connsiteY5" fmla="*/ 249469 h 487594"/>
                <a:gd name="connsiteX6" fmla="*/ 91718 w 120293"/>
                <a:gd name="connsiteY6" fmla="*/ 306619 h 487594"/>
                <a:gd name="connsiteX7" fmla="*/ 72668 w 120293"/>
                <a:gd name="connsiteY7" fmla="*/ 335194 h 487594"/>
                <a:gd name="connsiteX8" fmla="*/ 63143 w 120293"/>
                <a:gd name="connsiteY8" fmla="*/ 363769 h 487594"/>
                <a:gd name="connsiteX9" fmla="*/ 72668 w 120293"/>
                <a:gd name="connsiteY9" fmla="*/ 401869 h 487594"/>
                <a:gd name="connsiteX10" fmla="*/ 110768 w 120293"/>
                <a:gd name="connsiteY10" fmla="*/ 459019 h 487594"/>
                <a:gd name="connsiteX11" fmla="*/ 120293 w 120293"/>
                <a:gd name="connsiteY11" fmla="*/ 487594 h 487594"/>
                <a:gd name="connsiteX0" fmla="*/ 0 w 120293"/>
                <a:gd name="connsiteY0" fmla="*/ 0 h 487594"/>
                <a:gd name="connsiteX1" fmla="*/ 53618 w 120293"/>
                <a:gd name="connsiteY1" fmla="*/ 78019 h 487594"/>
                <a:gd name="connsiteX2" fmla="*/ 74915 w 120293"/>
                <a:gd name="connsiteY2" fmla="*/ 114300 h 487594"/>
                <a:gd name="connsiteX3" fmla="*/ 53618 w 120293"/>
                <a:gd name="connsiteY3" fmla="*/ 201844 h 487594"/>
                <a:gd name="connsiteX4" fmla="*/ 82193 w 120293"/>
                <a:gd name="connsiteY4" fmla="*/ 220894 h 487594"/>
                <a:gd name="connsiteX5" fmla="*/ 101243 w 120293"/>
                <a:gd name="connsiteY5" fmla="*/ 249469 h 487594"/>
                <a:gd name="connsiteX6" fmla="*/ 91718 w 120293"/>
                <a:gd name="connsiteY6" fmla="*/ 306619 h 487594"/>
                <a:gd name="connsiteX7" fmla="*/ 72668 w 120293"/>
                <a:gd name="connsiteY7" fmla="*/ 335194 h 487594"/>
                <a:gd name="connsiteX8" fmla="*/ 63143 w 120293"/>
                <a:gd name="connsiteY8" fmla="*/ 363769 h 487594"/>
                <a:gd name="connsiteX9" fmla="*/ 72668 w 120293"/>
                <a:gd name="connsiteY9" fmla="*/ 401869 h 487594"/>
                <a:gd name="connsiteX10" fmla="*/ 110768 w 120293"/>
                <a:gd name="connsiteY10" fmla="*/ 459019 h 487594"/>
                <a:gd name="connsiteX11" fmla="*/ 120293 w 120293"/>
                <a:gd name="connsiteY11" fmla="*/ 487594 h 487594"/>
                <a:gd name="connsiteX0" fmla="*/ 0 w 120293"/>
                <a:gd name="connsiteY0" fmla="*/ 0 h 487594"/>
                <a:gd name="connsiteX1" fmla="*/ 53618 w 120293"/>
                <a:gd name="connsiteY1" fmla="*/ 78019 h 487594"/>
                <a:gd name="connsiteX2" fmla="*/ 74915 w 120293"/>
                <a:gd name="connsiteY2" fmla="*/ 114300 h 487594"/>
                <a:gd name="connsiteX3" fmla="*/ 53618 w 120293"/>
                <a:gd name="connsiteY3" fmla="*/ 201844 h 487594"/>
                <a:gd name="connsiteX4" fmla="*/ 61645 w 120293"/>
                <a:gd name="connsiteY4" fmla="*/ 259422 h 487594"/>
                <a:gd name="connsiteX5" fmla="*/ 101243 w 120293"/>
                <a:gd name="connsiteY5" fmla="*/ 249469 h 487594"/>
                <a:gd name="connsiteX6" fmla="*/ 91718 w 120293"/>
                <a:gd name="connsiteY6" fmla="*/ 306619 h 487594"/>
                <a:gd name="connsiteX7" fmla="*/ 72668 w 120293"/>
                <a:gd name="connsiteY7" fmla="*/ 335194 h 487594"/>
                <a:gd name="connsiteX8" fmla="*/ 63143 w 120293"/>
                <a:gd name="connsiteY8" fmla="*/ 363769 h 487594"/>
                <a:gd name="connsiteX9" fmla="*/ 72668 w 120293"/>
                <a:gd name="connsiteY9" fmla="*/ 401869 h 487594"/>
                <a:gd name="connsiteX10" fmla="*/ 110768 w 120293"/>
                <a:gd name="connsiteY10" fmla="*/ 459019 h 487594"/>
                <a:gd name="connsiteX11" fmla="*/ 120293 w 120293"/>
                <a:gd name="connsiteY11" fmla="*/ 487594 h 487594"/>
                <a:gd name="connsiteX0" fmla="*/ 0 w 120293"/>
                <a:gd name="connsiteY0" fmla="*/ 0 h 487594"/>
                <a:gd name="connsiteX1" fmla="*/ 53618 w 120293"/>
                <a:gd name="connsiteY1" fmla="*/ 78019 h 487594"/>
                <a:gd name="connsiteX2" fmla="*/ 74915 w 120293"/>
                <a:gd name="connsiteY2" fmla="*/ 114300 h 487594"/>
                <a:gd name="connsiteX3" fmla="*/ 53618 w 120293"/>
                <a:gd name="connsiteY3" fmla="*/ 201844 h 487594"/>
                <a:gd name="connsiteX4" fmla="*/ 61645 w 120293"/>
                <a:gd name="connsiteY4" fmla="*/ 259422 h 487594"/>
                <a:gd name="connsiteX5" fmla="*/ 101243 w 120293"/>
                <a:gd name="connsiteY5" fmla="*/ 249469 h 487594"/>
                <a:gd name="connsiteX6" fmla="*/ 91718 w 120293"/>
                <a:gd name="connsiteY6" fmla="*/ 306619 h 487594"/>
                <a:gd name="connsiteX7" fmla="*/ 41845 w 120293"/>
                <a:gd name="connsiteY7" fmla="*/ 345468 h 487594"/>
                <a:gd name="connsiteX8" fmla="*/ 63143 w 120293"/>
                <a:gd name="connsiteY8" fmla="*/ 363769 h 487594"/>
                <a:gd name="connsiteX9" fmla="*/ 72668 w 120293"/>
                <a:gd name="connsiteY9" fmla="*/ 401869 h 487594"/>
                <a:gd name="connsiteX10" fmla="*/ 110768 w 120293"/>
                <a:gd name="connsiteY10" fmla="*/ 459019 h 487594"/>
                <a:gd name="connsiteX11" fmla="*/ 120293 w 120293"/>
                <a:gd name="connsiteY11" fmla="*/ 487594 h 487594"/>
                <a:gd name="connsiteX0" fmla="*/ 0 w 120293"/>
                <a:gd name="connsiteY0" fmla="*/ 0 h 494979"/>
                <a:gd name="connsiteX1" fmla="*/ 53618 w 120293"/>
                <a:gd name="connsiteY1" fmla="*/ 78019 h 494979"/>
                <a:gd name="connsiteX2" fmla="*/ 74915 w 120293"/>
                <a:gd name="connsiteY2" fmla="*/ 114300 h 494979"/>
                <a:gd name="connsiteX3" fmla="*/ 53618 w 120293"/>
                <a:gd name="connsiteY3" fmla="*/ 201844 h 494979"/>
                <a:gd name="connsiteX4" fmla="*/ 61645 w 120293"/>
                <a:gd name="connsiteY4" fmla="*/ 259422 h 494979"/>
                <a:gd name="connsiteX5" fmla="*/ 101243 w 120293"/>
                <a:gd name="connsiteY5" fmla="*/ 249469 h 494979"/>
                <a:gd name="connsiteX6" fmla="*/ 91718 w 120293"/>
                <a:gd name="connsiteY6" fmla="*/ 306619 h 494979"/>
                <a:gd name="connsiteX7" fmla="*/ 41845 w 120293"/>
                <a:gd name="connsiteY7" fmla="*/ 345468 h 494979"/>
                <a:gd name="connsiteX8" fmla="*/ 63143 w 120293"/>
                <a:gd name="connsiteY8" fmla="*/ 363769 h 494979"/>
                <a:gd name="connsiteX9" fmla="*/ 72668 w 120293"/>
                <a:gd name="connsiteY9" fmla="*/ 401869 h 494979"/>
                <a:gd name="connsiteX10" fmla="*/ 82514 w 120293"/>
                <a:gd name="connsiteY10" fmla="*/ 494979 h 494979"/>
                <a:gd name="connsiteX11" fmla="*/ 120293 w 120293"/>
                <a:gd name="connsiteY11" fmla="*/ 487594 h 494979"/>
                <a:gd name="connsiteX0" fmla="*/ 0 w 101243"/>
                <a:gd name="connsiteY0" fmla="*/ 0 h 556945"/>
                <a:gd name="connsiteX1" fmla="*/ 53618 w 101243"/>
                <a:gd name="connsiteY1" fmla="*/ 78019 h 556945"/>
                <a:gd name="connsiteX2" fmla="*/ 74915 w 101243"/>
                <a:gd name="connsiteY2" fmla="*/ 114300 h 556945"/>
                <a:gd name="connsiteX3" fmla="*/ 53618 w 101243"/>
                <a:gd name="connsiteY3" fmla="*/ 201844 h 556945"/>
                <a:gd name="connsiteX4" fmla="*/ 61645 w 101243"/>
                <a:gd name="connsiteY4" fmla="*/ 259422 h 556945"/>
                <a:gd name="connsiteX5" fmla="*/ 101243 w 101243"/>
                <a:gd name="connsiteY5" fmla="*/ 249469 h 556945"/>
                <a:gd name="connsiteX6" fmla="*/ 91718 w 101243"/>
                <a:gd name="connsiteY6" fmla="*/ 306619 h 556945"/>
                <a:gd name="connsiteX7" fmla="*/ 41845 w 101243"/>
                <a:gd name="connsiteY7" fmla="*/ 345468 h 556945"/>
                <a:gd name="connsiteX8" fmla="*/ 63143 w 101243"/>
                <a:gd name="connsiteY8" fmla="*/ 363769 h 556945"/>
                <a:gd name="connsiteX9" fmla="*/ 72668 w 101243"/>
                <a:gd name="connsiteY9" fmla="*/ 401869 h 556945"/>
                <a:gd name="connsiteX10" fmla="*/ 82514 w 101243"/>
                <a:gd name="connsiteY10" fmla="*/ 494979 h 556945"/>
                <a:gd name="connsiteX11" fmla="*/ 76628 w 101243"/>
                <a:gd name="connsiteY11" fmla="*/ 556945 h 556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243" h="556945">
                  <a:moveTo>
                    <a:pt x="0" y="0"/>
                  </a:moveTo>
                  <a:cubicBezTo>
                    <a:pt x="17873" y="26006"/>
                    <a:pt x="41132" y="58969"/>
                    <a:pt x="53618" y="78019"/>
                  </a:cubicBezTo>
                  <a:cubicBezTo>
                    <a:pt x="66104" y="97069"/>
                    <a:pt x="78090" y="104775"/>
                    <a:pt x="74915" y="114300"/>
                  </a:cubicBezTo>
                  <a:cubicBezTo>
                    <a:pt x="78090" y="146050"/>
                    <a:pt x="55830" y="177657"/>
                    <a:pt x="53618" y="201844"/>
                  </a:cubicBezTo>
                  <a:cubicBezTo>
                    <a:pt x="51406" y="226031"/>
                    <a:pt x="53550" y="251327"/>
                    <a:pt x="61645" y="259422"/>
                  </a:cubicBezTo>
                  <a:cubicBezTo>
                    <a:pt x="69740" y="267517"/>
                    <a:pt x="94893" y="239944"/>
                    <a:pt x="101243" y="249469"/>
                  </a:cubicBezTo>
                  <a:cubicBezTo>
                    <a:pt x="98068" y="268519"/>
                    <a:pt x="101618" y="290619"/>
                    <a:pt x="91718" y="306619"/>
                  </a:cubicBezTo>
                  <a:cubicBezTo>
                    <a:pt x="81818" y="322619"/>
                    <a:pt x="46965" y="335229"/>
                    <a:pt x="41845" y="345468"/>
                  </a:cubicBezTo>
                  <a:cubicBezTo>
                    <a:pt x="37355" y="354448"/>
                    <a:pt x="66318" y="354244"/>
                    <a:pt x="63143" y="363769"/>
                  </a:cubicBezTo>
                  <a:cubicBezTo>
                    <a:pt x="66318" y="376469"/>
                    <a:pt x="69440" y="380001"/>
                    <a:pt x="72668" y="401869"/>
                  </a:cubicBezTo>
                  <a:cubicBezTo>
                    <a:pt x="75896" y="423737"/>
                    <a:pt x="81854" y="469133"/>
                    <a:pt x="82514" y="494979"/>
                  </a:cubicBezTo>
                  <a:cubicBezTo>
                    <a:pt x="83174" y="520825"/>
                    <a:pt x="78590" y="536290"/>
                    <a:pt x="76628" y="556945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56176" y="814590"/>
            <a:ext cx="2564804" cy="1397120"/>
            <a:chOff x="6156176" y="624552"/>
            <a:chExt cx="2564804" cy="1397120"/>
          </a:xfrm>
        </p:grpSpPr>
        <p:pic>
          <p:nvPicPr>
            <p:cNvPr id="41" name="Рисунок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6176" y="624552"/>
              <a:ext cx="2483768" cy="1397120"/>
            </a:xfrm>
            <a:prstGeom prst="rect">
              <a:avLst/>
            </a:prstGeom>
          </p:spPr>
        </p:pic>
        <p:cxnSp>
          <p:nvCxnSpPr>
            <p:cNvPr id="7" name="Straight Arrow Connector 6"/>
            <p:cNvCxnSpPr/>
            <p:nvPr/>
          </p:nvCxnSpPr>
          <p:spPr>
            <a:xfrm>
              <a:off x="6321499" y="1319223"/>
              <a:ext cx="625993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>
              <a:off x="6321499" y="1418759"/>
              <a:ext cx="625993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7851831" y="1264870"/>
              <a:ext cx="869149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60000"/>
              </a:schemeClr>
            </a:solidFill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ru-RU" sz="1400" dirty="0" smtClean="0">
                  <a:solidFill>
                    <a:srgbClr val="FF0000"/>
                  </a:solidFill>
                </a:rPr>
                <a:t>Открыть</a:t>
              </a:r>
              <a:endParaRPr lang="en-CA" sz="1400" dirty="0">
                <a:solidFill>
                  <a:srgbClr val="FF0000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958279" y="1429821"/>
              <a:ext cx="848309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60000"/>
              </a:schemeClr>
            </a:solidFill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ru-RU" sz="1400" dirty="0" smtClean="0">
                  <a:solidFill>
                    <a:srgbClr val="FF0000"/>
                  </a:solidFill>
                </a:rPr>
                <a:t>Закрыть</a:t>
              </a:r>
              <a:endParaRPr lang="en-CA" sz="1400" dirty="0">
                <a:solidFill>
                  <a:srgbClr val="FF0000"/>
                </a:solidFill>
              </a:endParaRPr>
            </a:p>
          </p:txBody>
        </p:sp>
        <p:cxnSp>
          <p:nvCxnSpPr>
            <p:cNvPr id="49" name="Straight Arrow Connector 48"/>
            <p:cNvCxnSpPr/>
            <p:nvPr/>
          </p:nvCxnSpPr>
          <p:spPr>
            <a:xfrm>
              <a:off x="6321498" y="1203598"/>
              <a:ext cx="625993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7" t="11849" r="12407" b="9632"/>
          <a:stretch/>
        </p:blipFill>
        <p:spPr>
          <a:xfrm>
            <a:off x="5108002" y="2491102"/>
            <a:ext cx="1048174" cy="108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85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61571" y="195486"/>
            <a:ext cx="567858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>
                <a:solidFill>
                  <a:srgbClr val="0A463C"/>
                </a:solidFill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Как действовать при лесном пожаре</a:t>
            </a:r>
          </a:p>
        </p:txBody>
      </p:sp>
      <p:cxnSp>
        <p:nvCxnSpPr>
          <p:cNvPr id="13" name="Прямая соединительная линия 3"/>
          <p:cNvCxnSpPr/>
          <p:nvPr/>
        </p:nvCxnSpPr>
        <p:spPr>
          <a:xfrm>
            <a:off x="467544" y="720599"/>
            <a:ext cx="5273059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3850" y="555526"/>
            <a:ext cx="45365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При возгорании в лесу попытаться ликвидировать его, залив водой.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При отсутствии возможности выполнить пункт 1, тушить пламя грунтом, попытаться сбить ветками.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При отсутствии возможности выполнить пункты 1 и 2, покинуть зону пожара, выходя из неё навстречу ветру.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При возгорании одежды не бежать; попытаться сбросить одежду или сбить пламя, катаясь по земле.</a:t>
            </a:r>
            <a:endParaRPr lang="en-CA" sz="16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6804248" y="682252"/>
            <a:ext cx="1876210" cy="1059582"/>
            <a:chOff x="6804248" y="682252"/>
            <a:chExt cx="1876210" cy="1059582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4248" y="682252"/>
              <a:ext cx="1876210" cy="1059582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8008" y="987574"/>
              <a:ext cx="296496" cy="444743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419" t="62764" r="48393" b="10484"/>
            <a:stretch/>
          </p:blipFill>
          <p:spPr>
            <a:xfrm>
              <a:off x="7005232" y="1131590"/>
              <a:ext cx="360040" cy="249385"/>
            </a:xfrm>
            <a:prstGeom prst="rect">
              <a:avLst/>
            </a:prstGeom>
            <a:effectLst>
              <a:softEdge rad="12700"/>
            </a:effectLst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7342107" y="1118812"/>
              <a:ext cx="64523" cy="182268"/>
            </a:xfrm>
            <a:prstGeom prst="rect">
              <a:avLst/>
            </a:prstGeom>
          </p:spPr>
        </p:pic>
      </p:grpSp>
      <p:grpSp>
        <p:nvGrpSpPr>
          <p:cNvPr id="44" name="Group 43"/>
          <p:cNvGrpSpPr/>
          <p:nvPr/>
        </p:nvGrpSpPr>
        <p:grpSpPr>
          <a:xfrm>
            <a:off x="4819587" y="1534892"/>
            <a:ext cx="1876210" cy="1059582"/>
            <a:chOff x="4819587" y="1534892"/>
            <a:chExt cx="1876210" cy="1059582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9587" y="1534892"/>
              <a:ext cx="1876210" cy="1059582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419" t="62764" r="48393" b="10484"/>
            <a:stretch/>
          </p:blipFill>
          <p:spPr>
            <a:xfrm>
              <a:off x="5040213" y="2046768"/>
              <a:ext cx="360040" cy="249385"/>
            </a:xfrm>
            <a:prstGeom prst="rect">
              <a:avLst/>
            </a:prstGeom>
            <a:effectLst>
              <a:softEdge rad="12700"/>
            </a:effectLst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1864" y="1949088"/>
              <a:ext cx="296496" cy="444743"/>
            </a:xfrm>
            <a:prstGeom prst="rect">
              <a:avLst/>
            </a:prstGeom>
          </p:spPr>
        </p:pic>
        <p:grpSp>
          <p:nvGrpSpPr>
            <p:cNvPr id="22" name="Group 21"/>
            <p:cNvGrpSpPr/>
            <p:nvPr/>
          </p:nvGrpSpPr>
          <p:grpSpPr>
            <a:xfrm rot="5801195" flipH="1">
              <a:off x="5289993" y="2031477"/>
              <a:ext cx="127939" cy="279966"/>
              <a:chOff x="4788347" y="3679091"/>
              <a:chExt cx="431295" cy="943794"/>
            </a:xfrm>
          </p:grpSpPr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262" t="48387" r="51907"/>
              <a:stretch/>
            </p:blipFill>
            <p:spPr>
              <a:xfrm>
                <a:off x="4932363" y="3723878"/>
                <a:ext cx="144016" cy="899007"/>
              </a:xfrm>
              <a:prstGeom prst="rect">
                <a:avLst/>
              </a:prstGeom>
            </p:spPr>
          </p:pic>
          <p:pic>
            <p:nvPicPr>
              <p:cNvPr id="32" name="Picture 31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262" t="48387" r="51907"/>
              <a:stretch/>
            </p:blipFill>
            <p:spPr>
              <a:xfrm rot="20367059">
                <a:off x="5075626" y="3701569"/>
                <a:ext cx="144016" cy="899007"/>
              </a:xfrm>
              <a:prstGeom prst="rect">
                <a:avLst/>
              </a:prstGeom>
            </p:spPr>
          </p:pic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262" t="48387" r="51907"/>
              <a:stretch/>
            </p:blipFill>
            <p:spPr>
              <a:xfrm rot="1344156">
                <a:off x="4788347" y="3679091"/>
                <a:ext cx="144016" cy="899007"/>
              </a:xfrm>
              <a:prstGeom prst="rect">
                <a:avLst/>
              </a:prstGeom>
            </p:spPr>
          </p:pic>
        </p:grpSp>
      </p:grpSp>
      <p:grpSp>
        <p:nvGrpSpPr>
          <p:cNvPr id="45" name="Group 44"/>
          <p:cNvGrpSpPr/>
          <p:nvPr/>
        </p:nvGrpSpPr>
        <p:grpSpPr>
          <a:xfrm>
            <a:off x="6943384" y="2619983"/>
            <a:ext cx="1876210" cy="1059582"/>
            <a:chOff x="6943384" y="2619983"/>
            <a:chExt cx="1876210" cy="1059582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3384" y="2619983"/>
              <a:ext cx="1876210" cy="1059582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5339" y="3094327"/>
              <a:ext cx="296496" cy="444743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419" t="62764" r="48393" b="10484"/>
            <a:stretch/>
          </p:blipFill>
          <p:spPr>
            <a:xfrm rot="871674">
              <a:off x="7164729" y="2909581"/>
              <a:ext cx="360040" cy="411721"/>
            </a:xfrm>
            <a:prstGeom prst="rect">
              <a:avLst/>
            </a:prstGeom>
            <a:effectLst>
              <a:softEdge rad="12700"/>
            </a:effectLst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419" t="62764" r="48393" b="10484"/>
            <a:stretch/>
          </p:blipFill>
          <p:spPr>
            <a:xfrm rot="1056030">
              <a:off x="8156550" y="3047713"/>
              <a:ext cx="558595" cy="444743"/>
            </a:xfrm>
            <a:prstGeom prst="rect">
              <a:avLst/>
            </a:prstGeom>
            <a:effectLst>
              <a:softEdge rad="12700"/>
            </a:effectLst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419" t="62764" r="48393" b="10484"/>
            <a:stretch/>
          </p:blipFill>
          <p:spPr>
            <a:xfrm>
              <a:off x="7743875" y="2900870"/>
              <a:ext cx="319050" cy="220993"/>
            </a:xfrm>
            <a:prstGeom prst="rect">
              <a:avLst/>
            </a:prstGeom>
            <a:effectLst>
              <a:softEdge rad="12700"/>
            </a:effectLst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419" t="62764" r="48393" b="10484"/>
            <a:stretch/>
          </p:blipFill>
          <p:spPr>
            <a:xfrm rot="1191533">
              <a:off x="7472868" y="2921162"/>
              <a:ext cx="558595" cy="433262"/>
            </a:xfrm>
            <a:prstGeom prst="rect">
              <a:avLst/>
            </a:prstGeom>
            <a:effectLst>
              <a:softEdge rad="12700"/>
            </a:effectLst>
          </p:spPr>
        </p:pic>
      </p:grpSp>
      <p:grpSp>
        <p:nvGrpSpPr>
          <p:cNvPr id="46" name="Group 45"/>
          <p:cNvGrpSpPr/>
          <p:nvPr/>
        </p:nvGrpSpPr>
        <p:grpSpPr>
          <a:xfrm>
            <a:off x="4860354" y="3675697"/>
            <a:ext cx="1876210" cy="1059582"/>
            <a:chOff x="4860354" y="3675697"/>
            <a:chExt cx="1876210" cy="1059582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0354" y="3675697"/>
              <a:ext cx="1876210" cy="1059582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997854">
              <a:off x="5755370" y="4271635"/>
              <a:ext cx="296496" cy="444743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419" t="62764" r="48393" b="10484"/>
            <a:stretch/>
          </p:blipFill>
          <p:spPr>
            <a:xfrm flipV="1">
              <a:off x="5799374" y="4525987"/>
              <a:ext cx="143855" cy="99642"/>
            </a:xfrm>
            <a:prstGeom prst="rect">
              <a:avLst/>
            </a:prstGeom>
            <a:effectLst>
              <a:softEdge rad="12700"/>
            </a:effectLst>
          </p:spPr>
        </p:pic>
      </p:grpSp>
    </p:spTree>
    <p:extLst>
      <p:ext uri="{BB962C8B-B14F-4D97-AF65-F5344CB8AC3E}">
        <p14:creationId xmlns:p14="http://schemas.microsoft.com/office/powerpoint/2010/main" val="2241545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43608" y="1365612"/>
            <a:ext cx="55856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Каждому жителю необходимо изучить рекомендации населению по обеспечению личной безопасности в условиях чрезвычайных ситуаций природного характера.</a:t>
            </a:r>
          </a:p>
          <a:p>
            <a:endParaRPr lang="ru-RU" dirty="0" smtClean="0"/>
          </a:p>
          <a:p>
            <a:r>
              <a:rPr lang="ru-RU" b="1" dirty="0" smtClean="0"/>
              <a:t>Не поддаваться панике!</a:t>
            </a:r>
          </a:p>
          <a:p>
            <a:endParaRPr lang="ru-RU" dirty="0" smtClean="0"/>
          </a:p>
          <a:p>
            <a:r>
              <a:rPr lang="ru-RU" dirty="0" smtClean="0"/>
              <a:t>Шанс на спасение есть практически в любой ситуации.</a:t>
            </a:r>
            <a:endParaRPr lang="ru-RU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18" name="Shape 87"/>
          <p:cNvSpPr txBox="1"/>
          <p:nvPr/>
        </p:nvSpPr>
        <p:spPr>
          <a:xfrm>
            <a:off x="483500" y="1401750"/>
            <a:ext cx="416092" cy="52031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>
              <a:buClr>
                <a:srgbClr val="494429"/>
              </a:buClr>
              <a:buSzPct val="25000"/>
            </a:pPr>
            <a:r>
              <a:rPr lang="en-US" sz="2200" kern="0" dirty="0" smtClean="0">
                <a:solidFill>
                  <a:srgbClr val="0A463C"/>
                </a:solidFill>
                <a:latin typeface="Casper Bold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  <a:rtl val="0"/>
              </a:rPr>
              <a:t>1</a:t>
            </a:r>
            <a:r>
              <a:rPr lang="ru-RU" sz="2200" kern="0" dirty="0" smtClean="0">
                <a:solidFill>
                  <a:srgbClr val="0A463C"/>
                </a:solidFill>
                <a:latin typeface="Casper Bold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  <a:rtl val="0"/>
              </a:rPr>
              <a:t>.</a:t>
            </a:r>
            <a:endParaRPr lang="ru-RU" sz="2200" kern="0" dirty="0">
              <a:solidFill>
                <a:srgbClr val="0A463C"/>
              </a:solidFill>
              <a:latin typeface="Casper Bold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  <p:sp>
        <p:nvSpPr>
          <p:cNvPr id="19" name="Shape 87"/>
          <p:cNvSpPr txBox="1"/>
          <p:nvPr/>
        </p:nvSpPr>
        <p:spPr>
          <a:xfrm>
            <a:off x="483500" y="2643758"/>
            <a:ext cx="416092" cy="52031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>
              <a:buClr>
                <a:srgbClr val="494429"/>
              </a:buClr>
              <a:buSzPct val="25000"/>
            </a:pPr>
            <a:r>
              <a:rPr lang="en-US" sz="2200" kern="0" dirty="0" smtClean="0">
                <a:solidFill>
                  <a:srgbClr val="0A463C"/>
                </a:solidFill>
                <a:latin typeface="Casper Bold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  <a:rtl val="0"/>
              </a:rPr>
              <a:t>2</a:t>
            </a:r>
            <a:r>
              <a:rPr lang="ru-RU" sz="2200" kern="0" dirty="0" smtClean="0">
                <a:solidFill>
                  <a:srgbClr val="0A463C"/>
                </a:solidFill>
                <a:latin typeface="Casper Bold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  <a:rtl val="0"/>
              </a:rPr>
              <a:t>.</a:t>
            </a:r>
            <a:endParaRPr lang="ru-RU" sz="2200" kern="0" dirty="0">
              <a:solidFill>
                <a:srgbClr val="0A463C"/>
              </a:solidFill>
              <a:latin typeface="Casper Bold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  <p:sp>
        <p:nvSpPr>
          <p:cNvPr id="20" name="Shape 87"/>
          <p:cNvSpPr txBox="1"/>
          <p:nvPr/>
        </p:nvSpPr>
        <p:spPr>
          <a:xfrm>
            <a:off x="483500" y="3363838"/>
            <a:ext cx="416092" cy="52031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>
              <a:buClr>
                <a:srgbClr val="494429"/>
              </a:buClr>
              <a:buSzPct val="25000"/>
            </a:pPr>
            <a:r>
              <a:rPr lang="en-US" sz="2200" kern="0" dirty="0" smtClean="0">
                <a:solidFill>
                  <a:srgbClr val="0A463C"/>
                </a:solidFill>
                <a:latin typeface="Casper Bold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  <a:rtl val="0"/>
              </a:rPr>
              <a:t>3</a:t>
            </a:r>
            <a:r>
              <a:rPr lang="ru-RU" sz="2200" kern="0" dirty="0" smtClean="0">
                <a:solidFill>
                  <a:srgbClr val="0A463C"/>
                </a:solidFill>
                <a:latin typeface="Casper Bold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  <a:rtl val="0"/>
              </a:rPr>
              <a:t>.</a:t>
            </a:r>
            <a:endParaRPr lang="ru-RU" sz="2200" kern="0" dirty="0">
              <a:solidFill>
                <a:srgbClr val="0A463C"/>
              </a:solidFill>
              <a:latin typeface="Casper Bold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  <p:sp>
        <p:nvSpPr>
          <p:cNvPr id="21" name="Shape 87"/>
          <p:cNvSpPr txBox="1"/>
          <p:nvPr/>
        </p:nvSpPr>
        <p:spPr>
          <a:xfrm>
            <a:off x="387500" y="376594"/>
            <a:ext cx="5444975" cy="52031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>
              <a:buClr>
                <a:srgbClr val="494429"/>
              </a:buClr>
              <a:buSzPct val="25000"/>
            </a:pPr>
            <a:r>
              <a:rPr lang="ru-RU" sz="22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Основные выводы</a:t>
            </a:r>
            <a:endParaRPr lang="ru-RU" sz="2200" dirty="0">
              <a:solidFill>
                <a:srgbClr val="0A463C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cxnSp>
        <p:nvCxnSpPr>
          <p:cNvPr id="22" name="Прямая соединительная линия 3"/>
          <p:cNvCxnSpPr/>
          <p:nvPr/>
        </p:nvCxnSpPr>
        <p:spPr>
          <a:xfrm>
            <a:off x="387500" y="951750"/>
            <a:ext cx="2564500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64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19" grpId="0" build="p"/>
      <p:bldP spid="20" grpId="0" build="p"/>
      <p:bldP spid="21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asper Bold"/>
        <a:ea typeface=""/>
        <a:cs typeface=""/>
      </a:majorFont>
      <a:minorFont>
        <a:latin typeface="Caspe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1619</TotalTime>
  <Words>514</Words>
  <Application>Microsoft Office PowerPoint</Application>
  <PresentationFormat>Экран (16:9)</PresentationFormat>
  <Paragraphs>89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Blogger Sans</vt:lpstr>
      <vt:lpstr>Calibri</vt:lpstr>
      <vt:lpstr>Casper</vt:lpstr>
      <vt:lpstr>Casper Bold</vt:lpstr>
      <vt:lpstr>Segoe UI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CompEdu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171</cp:revision>
  <dcterms:created xsi:type="dcterms:W3CDTF">2015-02-13T08:31:40Z</dcterms:created>
  <dcterms:modified xsi:type="dcterms:W3CDTF">2016-05-12T12:57:44Z</dcterms:modified>
</cp:coreProperties>
</file>