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78" r:id="rId12"/>
    <p:sldId id="280" r:id="rId13"/>
    <p:sldId id="268" r:id="rId14"/>
    <p:sldId id="283" r:id="rId15"/>
    <p:sldId id="284" r:id="rId16"/>
    <p:sldId id="271" r:id="rId17"/>
    <p:sldId id="272" r:id="rId18"/>
    <p:sldId id="285" r:id="rId1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169">
          <p15:clr>
            <a:srgbClr val="A4A3A4"/>
          </p15:clr>
        </p15:guide>
        <p15:guide id="3" orient="horz" pos="3072">
          <p15:clr>
            <a:srgbClr val="A4A3A4"/>
          </p15:clr>
        </p15:guide>
        <p15:guide id="4" pos="2880">
          <p15:clr>
            <a:srgbClr val="A4A3A4"/>
          </p15:clr>
        </p15:guide>
        <p15:guide id="5" pos="3107">
          <p15:clr>
            <a:srgbClr val="A4A3A4"/>
          </p15:clr>
        </p15:guide>
        <p15:guide id="6" pos="2653">
          <p15:clr>
            <a:srgbClr val="A4A3A4"/>
          </p15:clr>
        </p15:guide>
        <p15:guide id="7" pos="204">
          <p15:clr>
            <a:srgbClr val="A4A3A4"/>
          </p15:clr>
        </p15:guide>
        <p15:guide id="8" pos="55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E01F"/>
    <a:srgbClr val="EE5B4C"/>
    <a:srgbClr val="D767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15" d="100"/>
          <a:sy n="115" d="100"/>
        </p:scale>
        <p:origin x="684" y="102"/>
      </p:cViewPr>
      <p:guideLst>
        <p:guide orient="horz" pos="1620"/>
        <p:guide orient="horz" pos="169"/>
        <p:guide orient="horz" pos="3072"/>
        <p:guide pos="2880"/>
        <p:guide pos="3107"/>
        <p:guide pos="2653"/>
        <p:guide pos="204"/>
        <p:guide pos="555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974C4-38F5-4BE0-8DD7-9438D32DE2F8}" type="datetimeFigureOut">
              <a:rPr lang="en-CA" smtClean="0"/>
              <a:t>2016-05-12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CACCDD-21BF-4F37-98EC-88E47D760942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98610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Shape 89"/>
          <p:cNvSpPr>
            <a:spLocks noGrp="1" noRot="1" noChangeAspect="1"/>
          </p:cNvSpPr>
          <p:nvPr>
            <p:ph type="sldImg" idx="2"/>
          </p:nvPr>
        </p:nvSpPr>
        <p:spPr>
          <a:xfrm>
            <a:off x="114300" y="746125"/>
            <a:ext cx="6629400" cy="3730625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90" name="Shape 90"/>
          <p:cNvSpPr txBox="1">
            <a:spLocks noGrp="1"/>
          </p:cNvSpPr>
          <p:nvPr>
            <p:ph type="body" idx="1"/>
          </p:nvPr>
        </p:nvSpPr>
        <p:spPr>
          <a:xfrm>
            <a:off x="685800" y="4724955"/>
            <a:ext cx="5486399" cy="447627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None/>
            </a:pPr>
            <a:endParaRPr sz="12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Shape 91"/>
          <p:cNvSpPr txBox="1">
            <a:spLocks noGrp="1"/>
          </p:cNvSpPr>
          <p:nvPr>
            <p:ph type="sldNum" idx="12"/>
          </p:nvPr>
        </p:nvSpPr>
        <p:spPr>
          <a:xfrm>
            <a:off x="3884612" y="9448185"/>
            <a:ext cx="2971799" cy="497363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buSzPct val="25000"/>
              <a:buNone/>
            </a:pPr>
            <a:fld id="{00000000-1234-1234-1234-123412341234}" type="slidenum">
              <a:rPr lang="ru-RU" sz="1200" b="0" i="0" u="none" strike="noStrike" cap="none" baseline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lang="ru-RU" sz="1200" b="0" i="0" u="none" strike="noStrike" cap="none" baseline="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78574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EB37-3466-4345-BCC6-F8CBD9609C6C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63793-E447-4E3F-ADAF-98B3BF6436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2628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EB37-3466-4345-BCC6-F8CBD9609C6C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63793-E447-4E3F-ADAF-98B3BF6436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91845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EB37-3466-4345-BCC6-F8CBD9609C6C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63793-E447-4E3F-ADAF-98B3BF6436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893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EB37-3466-4345-BCC6-F8CBD9609C6C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63793-E447-4E3F-ADAF-98B3BF6436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127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EB37-3466-4345-BCC6-F8CBD9609C6C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63793-E447-4E3F-ADAF-98B3BF6436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2565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EB37-3466-4345-BCC6-F8CBD9609C6C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63793-E447-4E3F-ADAF-98B3BF6436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410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EB37-3466-4345-BCC6-F8CBD9609C6C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63793-E447-4E3F-ADAF-98B3BF6436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970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EB37-3466-4345-BCC6-F8CBD9609C6C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63793-E447-4E3F-ADAF-98B3BF6436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30668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EB37-3466-4345-BCC6-F8CBD9609C6C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63793-E447-4E3F-ADAF-98B3BF6436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545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EB37-3466-4345-BCC6-F8CBD9609C6C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63793-E447-4E3F-ADAF-98B3BF6436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8261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CEB37-3466-4345-BCC6-F8CBD9609C6C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63793-E447-4E3F-ADAF-98B3BF6436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078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CEB37-3466-4345-BCC6-F8CBD9609C6C}" type="datetimeFigureOut">
              <a:rPr lang="ru-RU" smtClean="0"/>
              <a:t>12.05.2016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63793-E447-4E3F-ADAF-98B3BF6436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4730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4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32.jp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26" t="1186" r="50961" b="-1186"/>
          <a:stretch/>
        </p:blipFill>
        <p:spPr>
          <a:xfrm>
            <a:off x="5796135" y="-308570"/>
            <a:ext cx="3384377" cy="60723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1580728"/>
            <a:ext cx="4968552" cy="1982043"/>
          </a:xfrm>
          <a:noFill/>
          <a:effectLst>
            <a:softEdge rad="63500"/>
          </a:effectLst>
        </p:spPr>
        <p:txBody>
          <a:bodyPr>
            <a:normAutofit/>
          </a:bodyPr>
          <a:lstStyle/>
          <a:p>
            <a:r>
              <a:rPr lang="ru-RU" sz="2700" b="1" dirty="0">
                <a:effectLst/>
              </a:rPr>
              <a:t>Чрезвычайные </a:t>
            </a:r>
            <a:r>
              <a:rPr lang="ru-RU" sz="2700" b="1">
                <a:effectLst/>
              </a:rPr>
              <a:t>ситуации </a:t>
            </a:r>
            <a:r>
              <a:rPr lang="ru-RU" sz="2700" b="1" smtClean="0">
                <a:effectLst/>
              </a:rPr>
              <a:t>техногенного </a:t>
            </a:r>
            <a:r>
              <a:rPr lang="ru-RU" sz="2700" b="1" dirty="0">
                <a:effectLst/>
              </a:rPr>
              <a:t>характера</a:t>
            </a:r>
            <a:br>
              <a:rPr lang="ru-RU" sz="2700" b="1" dirty="0">
                <a:effectLst/>
              </a:rPr>
            </a:br>
            <a:r>
              <a:rPr lang="ru-RU" sz="2700" b="1" dirty="0">
                <a:effectLst/>
              </a:rPr>
              <a:t>и их возможные последствия</a:t>
            </a:r>
          </a:p>
        </p:txBody>
      </p:sp>
      <p:pic>
        <p:nvPicPr>
          <p:cNvPr id="9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989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9334" y="135470"/>
            <a:ext cx="2012804" cy="265230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2787774"/>
            <a:ext cx="3024336" cy="226825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599" y="309493"/>
            <a:ext cx="1728193" cy="230425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42" y="2708146"/>
            <a:ext cx="2784308" cy="2088232"/>
          </a:xfrm>
          <a:prstGeom prst="rect">
            <a:avLst/>
          </a:prstGeom>
        </p:spPr>
      </p:pic>
      <p:pic>
        <p:nvPicPr>
          <p:cNvPr id="1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12564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4544" y="-92546"/>
            <a:ext cx="21358194" cy="523604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7811" y="2693237"/>
            <a:ext cx="2833021" cy="126919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4744" y="195486"/>
            <a:ext cx="1679854" cy="632465"/>
          </a:xfrm>
          <a:prstGeom prst="rect">
            <a:avLst/>
          </a:prstGeom>
        </p:spPr>
      </p:pic>
      <p:pic>
        <p:nvPicPr>
          <p:cNvPr id="10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778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2.71605E-6 L 1.41215 -2.71605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0608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3.58025E-6 L -1.33611 0.02099 " pathEditMode="relative" rAng="0" ptsTypes="AA">
                                      <p:cBhvr>
                                        <p:cTn id="8" dur="3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806" y="10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" y="0"/>
            <a:ext cx="9142390" cy="514350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82"/>
          <a:stretch/>
        </p:blipFill>
        <p:spPr>
          <a:xfrm>
            <a:off x="0" y="-20538"/>
            <a:ext cx="9180512" cy="5905964"/>
          </a:xfrm>
          <a:prstGeom prst="rect">
            <a:avLst/>
          </a:prstGeom>
        </p:spPr>
      </p:pic>
      <p:pic>
        <p:nvPicPr>
          <p:cNvPr id="10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969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35"/>
          <a:stretch/>
        </p:blipFill>
        <p:spPr>
          <a:xfrm>
            <a:off x="0" y="-308570"/>
            <a:ext cx="9180512" cy="6183841"/>
          </a:xfrm>
          <a:prstGeom prst="rect">
            <a:avLst/>
          </a:prstGeom>
        </p:spPr>
      </p:pic>
      <p:pic>
        <p:nvPicPr>
          <p:cNvPr id="1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3" name="Shape 87"/>
          <p:cNvSpPr txBox="1"/>
          <p:nvPr/>
        </p:nvSpPr>
        <p:spPr>
          <a:xfrm>
            <a:off x="395536" y="1131590"/>
            <a:ext cx="4004138" cy="3071949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ln>
            <a:noFill/>
          </a:ln>
          <a:effectLst>
            <a:softEdge rad="63500"/>
          </a:effectLst>
        </p:spPr>
        <p:txBody>
          <a:bodyPr wrap="square" lIns="180000" tIns="180000" rIns="180000" bIns="180000" anchor="t" anchorCtr="0">
            <a:spAutoFit/>
          </a:bodyPr>
          <a:lstStyle/>
          <a:p>
            <a:pPr lvl="0">
              <a:buClr>
                <a:srgbClr val="494429"/>
              </a:buClr>
              <a:buSzPct val="25000"/>
            </a:pPr>
            <a:r>
              <a:rPr lang="ru-RU" sz="2200" dirty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Техногенная авария </a:t>
            </a:r>
            <a:r>
              <a:rPr lang="ru-RU" sz="2200" b="1" dirty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— это разрушение сооружений или технических устройств, применяемых на производственном объекте или же неконтролируемый взрыв и выброс опасных веществ. </a:t>
            </a:r>
          </a:p>
        </p:txBody>
      </p:sp>
    </p:spTree>
    <p:extLst>
      <p:ext uri="{BB962C8B-B14F-4D97-AF65-F5344CB8AC3E}">
        <p14:creationId xmlns:p14="http://schemas.microsoft.com/office/powerpoint/2010/main" val="294766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818"/>
          <a:stretch/>
        </p:blipFill>
        <p:spPr>
          <a:xfrm>
            <a:off x="-178469" y="1"/>
            <a:ext cx="9500938" cy="5143500"/>
          </a:xfrm>
          <a:prstGeom prst="rect">
            <a:avLst/>
          </a:prstGeom>
        </p:spPr>
      </p:pic>
      <p:pic>
        <p:nvPicPr>
          <p:cNvPr id="9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" y="-477739"/>
            <a:ext cx="9144000" cy="6098978"/>
          </a:xfrm>
        </p:spPr>
      </p:pic>
      <p:pic>
        <p:nvPicPr>
          <p:cNvPr id="7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78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-308570"/>
            <a:ext cx="9289032" cy="6183841"/>
          </a:xfrm>
          <a:prstGeom prst="rect">
            <a:avLst/>
          </a:prstGeom>
        </p:spPr>
      </p:pic>
      <p:pic>
        <p:nvPicPr>
          <p:cNvPr id="11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2" name="Shape 87"/>
          <p:cNvSpPr txBox="1"/>
          <p:nvPr/>
        </p:nvSpPr>
        <p:spPr>
          <a:xfrm>
            <a:off x="395536" y="1131590"/>
            <a:ext cx="4004138" cy="3071949"/>
          </a:xfrm>
          <a:prstGeom prst="rect">
            <a:avLst/>
          </a:prstGeom>
          <a:solidFill>
            <a:schemeClr val="bg1">
              <a:lumMod val="85000"/>
              <a:alpha val="75000"/>
            </a:schemeClr>
          </a:solidFill>
          <a:ln>
            <a:noFill/>
          </a:ln>
          <a:effectLst>
            <a:softEdge rad="63500"/>
          </a:effectLst>
        </p:spPr>
        <p:txBody>
          <a:bodyPr wrap="square" lIns="180000" tIns="180000" rIns="180000" bIns="180000" anchor="t" anchorCtr="0">
            <a:spAutoFit/>
          </a:bodyPr>
          <a:lstStyle/>
          <a:p>
            <a:pPr lvl="0">
              <a:buClr>
                <a:srgbClr val="494429"/>
              </a:buClr>
              <a:buSzPct val="25000"/>
            </a:pPr>
            <a:r>
              <a:rPr lang="ru-RU" sz="2200" b="1" dirty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Техногенная катастрофа </a:t>
            </a:r>
            <a:r>
              <a:rPr lang="ru-RU" sz="2200" dirty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— это крупная техногенная авария, которая влечет за собой </a:t>
            </a:r>
            <a:r>
              <a:rPr lang="ru-RU" sz="2200" u="sng" dirty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массовую гибель людей</a:t>
            </a:r>
            <a:r>
              <a:rPr lang="ru-RU" sz="2200" dirty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 или даже может привести к </a:t>
            </a:r>
            <a:r>
              <a:rPr lang="ru-RU" sz="2200" u="sng" dirty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экологической катастрофе</a:t>
            </a:r>
            <a:r>
              <a:rPr lang="ru-RU" sz="2200" dirty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65373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8256" y="-337905"/>
            <a:ext cx="9520343" cy="581931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48780" y="195486"/>
            <a:ext cx="6246440" cy="2308324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FF00"/>
                </a:solidFill>
                <a:effectLst>
                  <a:glow rad="63500">
                    <a:schemeClr val="tx1">
                      <a:alpha val="60000"/>
                    </a:schemeClr>
                  </a:glow>
                </a:effectLst>
              </a:rPr>
              <a:t>Чрезвычайная ситуация техногенного характера </a:t>
            </a:r>
            <a:r>
              <a:rPr lang="ru-RU" dirty="0" smtClean="0">
                <a:solidFill>
                  <a:srgbClr val="FFFF00"/>
                </a:solidFill>
                <a:effectLst>
                  <a:glow rad="63500">
                    <a:schemeClr val="tx1">
                      <a:alpha val="60000"/>
                    </a:schemeClr>
                  </a:glow>
                </a:effectLst>
              </a:rPr>
              <a:t>— это неблагоприятная обстановка на определенной территории, которая сложилась в результате аварии, катастрофы или иного бедствия, которая может повлечь или уже повлекшая за собой человеческие жертвы, ущерб здоровью людей, окружающей среде, а также значительные материальные потери и нарушения жизнедеятельности людей.</a:t>
            </a:r>
            <a:r>
              <a:rPr lang="en-US" dirty="0" smtClean="0">
                <a:solidFill>
                  <a:srgbClr val="FFFF00"/>
                </a:solidFill>
                <a:effectLst>
                  <a:glow rad="63500">
                    <a:schemeClr val="tx1">
                      <a:alpha val="60000"/>
                    </a:schemeClr>
                  </a:glow>
                </a:effectLst>
              </a:rPr>
              <a:t> </a:t>
            </a:r>
            <a:endParaRPr lang="ru-RU" dirty="0">
              <a:solidFill>
                <a:srgbClr val="FFFF00"/>
              </a:solidFill>
              <a:effectLst>
                <a:glow rad="63500">
                  <a:schemeClr val="tx1">
                    <a:alpha val="60000"/>
                  </a:schemeClr>
                </a:glow>
              </a:effectLst>
            </a:endParaRPr>
          </a:p>
        </p:txBody>
      </p:sp>
      <p:pic>
        <p:nvPicPr>
          <p:cNvPr id="9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650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0919508"/>
              </p:ext>
            </p:extLst>
          </p:nvPr>
        </p:nvGraphicFramePr>
        <p:xfrm>
          <a:off x="-1" y="684778"/>
          <a:ext cx="9144000" cy="44792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828800"/>
                <a:gridCol w="1828800"/>
                <a:gridCol w="1828800"/>
                <a:gridCol w="1828800"/>
                <a:gridCol w="1828800"/>
              </a:tblGrid>
              <a:tr h="91784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Наименование ЧС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Количество пострадавших людей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Число человек, для которых нарушены условия жизнедеятельности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Характеристика</a:t>
                      </a:r>
                      <a:r>
                        <a:rPr lang="ru-RU" sz="1400" baseline="0" dirty="0" smtClean="0"/>
                        <a:t> зоны ЧС по административному делению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Уровень принимаемых решений при</a:t>
                      </a:r>
                      <a:r>
                        <a:rPr lang="ru-RU" sz="1400" baseline="0" dirty="0" smtClean="0"/>
                        <a:t> возникновении ЧС</a:t>
                      </a:r>
                      <a:endParaRPr lang="ru-RU" sz="1400" dirty="0"/>
                    </a:p>
                  </a:txBody>
                  <a:tcPr anchor="ctr"/>
                </a:tc>
              </a:tr>
              <a:tr h="66991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Локальная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До 10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До 1000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Территория объекта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Администрация объекта</a:t>
                      </a:r>
                      <a:endParaRPr lang="ru-RU" sz="1400" dirty="0"/>
                    </a:p>
                  </a:txBody>
                  <a:tcPr anchor="ctr"/>
                </a:tc>
              </a:tr>
              <a:tr h="70245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Местная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11 — 50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1001 — 5000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Территория населенного пункта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Органы местного самоуправления, К</a:t>
                      </a:r>
                      <a:r>
                        <a:rPr lang="ru-RU" sz="1400" baseline="0" dirty="0" smtClean="0"/>
                        <a:t>ЧС*</a:t>
                      </a:r>
                      <a:endParaRPr lang="ru-RU" sz="1400" dirty="0"/>
                    </a:p>
                  </a:txBody>
                  <a:tcPr anchor="ctr"/>
                </a:tc>
              </a:tr>
              <a:tr h="66991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Территориальная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51 — 500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5001 — 500 тыс.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Территория</a:t>
                      </a:r>
                      <a:r>
                        <a:rPr lang="ru-RU" sz="1400" baseline="0" dirty="0" smtClean="0"/>
                        <a:t> субъекта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К</a:t>
                      </a:r>
                      <a:r>
                        <a:rPr lang="ru-RU" sz="1400" baseline="0" dirty="0" smtClean="0"/>
                        <a:t>ЧС</a:t>
                      </a:r>
                      <a:r>
                        <a:rPr lang="en-US" sz="1400" baseline="0" dirty="0" smtClean="0"/>
                        <a:t> </a:t>
                      </a:r>
                      <a:r>
                        <a:rPr lang="ru-RU" sz="1400" baseline="0" dirty="0" smtClean="0"/>
                        <a:t>органов власти субъекта</a:t>
                      </a:r>
                      <a:endParaRPr lang="ru-RU" sz="1400" dirty="0" smtClean="0"/>
                    </a:p>
                  </a:txBody>
                  <a:tcPr anchor="ctr"/>
                </a:tc>
              </a:tr>
              <a:tr h="66991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Региональная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51 — 500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501 тыс.  — 5 млн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Территория двух субъектов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Правительство или К</a:t>
                      </a:r>
                      <a:r>
                        <a:rPr lang="ru-RU" sz="1400" baseline="0" dirty="0" smtClean="0"/>
                        <a:t>ЧС субъектов, правительство РФ</a:t>
                      </a:r>
                      <a:endParaRPr lang="ru-RU" sz="1400" dirty="0" smtClean="0"/>
                    </a:p>
                  </a:txBody>
                  <a:tcPr anchor="ctr"/>
                </a:tc>
              </a:tr>
              <a:tr h="66991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Федеральная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Свыше 500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Свыше 5 млн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Территория более двух субъектов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Президент,</a:t>
                      </a:r>
                      <a:r>
                        <a:rPr lang="ru-RU" sz="1400" baseline="0" dirty="0" smtClean="0"/>
                        <a:t> правительство РФ, МЧС РФ</a:t>
                      </a:r>
                      <a:endParaRPr lang="ru-RU" sz="14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251520" y="104314"/>
            <a:ext cx="392145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*КЧС — комиссия по чрезвычайным ситуациям.</a:t>
            </a:r>
          </a:p>
          <a:p>
            <a:r>
              <a:rPr lang="ru-RU" sz="1400" dirty="0" smtClean="0"/>
              <a:t>Субъект — республика/край/область/округ и т.п.</a:t>
            </a:r>
            <a:endParaRPr lang="ru-RU" sz="1400" dirty="0"/>
          </a:p>
        </p:txBody>
      </p:sp>
      <p:sp>
        <p:nvSpPr>
          <p:cNvPr id="13" name="TextBox 12"/>
          <p:cNvSpPr txBox="1"/>
          <p:nvPr/>
        </p:nvSpPr>
        <p:spPr>
          <a:xfrm>
            <a:off x="934641" y="2717507"/>
            <a:ext cx="7266660" cy="646331"/>
          </a:xfrm>
          <a:prstGeom prst="rect">
            <a:avLst/>
          </a:prstGeom>
          <a:gradFill flip="none" rotWithShape="1">
            <a:gsLst>
              <a:gs pos="100000">
                <a:schemeClr val="accent2">
                  <a:lumMod val="75000"/>
                </a:schemeClr>
              </a:gs>
              <a:gs pos="50000">
                <a:schemeClr val="accent2">
                  <a:lumMod val="60000"/>
                  <a:lumOff val="40000"/>
                </a:schemeClr>
              </a:gs>
              <a:gs pos="0">
                <a:schemeClr val="accent2">
                  <a:lumMod val="40000"/>
                  <a:lumOff val="6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glow rad="88900">
                    <a:schemeClr val="tx1">
                      <a:alpha val="60000"/>
                    </a:schemeClr>
                  </a:glow>
                </a:effectLst>
              </a:rPr>
              <a:t>Глобальная (трансграничная) чрезвычайная ситуация </a:t>
            </a:r>
            <a:r>
              <a:rPr lang="ru-RU" dirty="0" smtClean="0">
                <a:solidFill>
                  <a:schemeClr val="bg1"/>
                </a:solidFill>
                <a:effectLst>
                  <a:glow rad="88900">
                    <a:schemeClr val="tx1">
                      <a:alpha val="60000"/>
                    </a:schemeClr>
                  </a:glow>
                </a:effectLst>
              </a:rPr>
              <a:t>— ситуация, при которой зона поражения выходит </a:t>
            </a:r>
            <a:r>
              <a:rPr lang="ru-RU" u="sng" dirty="0" smtClean="0">
                <a:solidFill>
                  <a:schemeClr val="bg1"/>
                </a:solidFill>
                <a:effectLst>
                  <a:glow rad="88900">
                    <a:schemeClr val="tx1">
                      <a:alpha val="60000"/>
                    </a:schemeClr>
                  </a:glow>
                </a:effectLst>
              </a:rPr>
              <a:t>за пределы государства</a:t>
            </a:r>
            <a:r>
              <a:rPr lang="ru-RU" dirty="0" smtClean="0">
                <a:solidFill>
                  <a:schemeClr val="bg1"/>
                </a:solidFill>
                <a:effectLst>
                  <a:glow rad="88900">
                    <a:schemeClr val="tx1">
                      <a:alpha val="60000"/>
                    </a:schemeClr>
                  </a:glow>
                </a:effectLst>
              </a:rPr>
              <a:t>.</a:t>
            </a:r>
            <a:endParaRPr lang="ru-RU" dirty="0">
              <a:solidFill>
                <a:schemeClr val="bg1"/>
              </a:solidFill>
              <a:effectLst>
                <a:glow rad="88900">
                  <a:schemeClr val="tx1">
                    <a:alpha val="60000"/>
                  </a:schemeClr>
                </a:glow>
              </a:effectLst>
            </a:endParaRPr>
          </a:p>
        </p:txBody>
      </p:sp>
      <p:pic>
        <p:nvPicPr>
          <p:cNvPr id="8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11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267744" y="2202418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Виды аварий и катастроф</a:t>
            </a:r>
          </a:p>
        </p:txBody>
      </p:sp>
      <p:cxnSp>
        <p:nvCxnSpPr>
          <p:cNvPr id="36" name="Прямая соединительная линия 13"/>
          <p:cNvCxnSpPr/>
          <p:nvPr/>
        </p:nvCxnSpPr>
        <p:spPr>
          <a:xfrm>
            <a:off x="2988533" y="2571675"/>
            <a:ext cx="3095635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Овал 19"/>
          <p:cNvSpPr/>
          <p:nvPr/>
        </p:nvSpPr>
        <p:spPr>
          <a:xfrm>
            <a:off x="3697608" y="1102341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19"/>
          <p:cNvSpPr/>
          <p:nvPr/>
        </p:nvSpPr>
        <p:spPr>
          <a:xfrm>
            <a:off x="4922043" y="1102340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19"/>
          <p:cNvSpPr/>
          <p:nvPr/>
        </p:nvSpPr>
        <p:spPr>
          <a:xfrm>
            <a:off x="5622129" y="1456135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Овал 19"/>
          <p:cNvSpPr/>
          <p:nvPr/>
        </p:nvSpPr>
        <p:spPr>
          <a:xfrm>
            <a:off x="6179053" y="2202418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19"/>
          <p:cNvSpPr/>
          <p:nvPr/>
        </p:nvSpPr>
        <p:spPr>
          <a:xfrm>
            <a:off x="5622128" y="2977881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19"/>
          <p:cNvSpPr/>
          <p:nvPr/>
        </p:nvSpPr>
        <p:spPr>
          <a:xfrm>
            <a:off x="4922043" y="3415129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19"/>
          <p:cNvSpPr/>
          <p:nvPr/>
        </p:nvSpPr>
        <p:spPr>
          <a:xfrm>
            <a:off x="3697392" y="3415129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19"/>
          <p:cNvSpPr/>
          <p:nvPr/>
        </p:nvSpPr>
        <p:spPr>
          <a:xfrm>
            <a:off x="2900413" y="2977880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19"/>
          <p:cNvSpPr/>
          <p:nvPr/>
        </p:nvSpPr>
        <p:spPr>
          <a:xfrm>
            <a:off x="2900413" y="1526616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Овал 19"/>
          <p:cNvSpPr/>
          <p:nvPr/>
        </p:nvSpPr>
        <p:spPr>
          <a:xfrm>
            <a:off x="2376064" y="2202418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Shape 87"/>
          <p:cNvSpPr txBox="1"/>
          <p:nvPr/>
        </p:nvSpPr>
        <p:spPr>
          <a:xfrm>
            <a:off x="2639007" y="112761"/>
            <a:ext cx="1681674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Пожары и взрывы</a:t>
            </a:r>
          </a:p>
        </p:txBody>
      </p:sp>
      <p:sp>
        <p:nvSpPr>
          <p:cNvPr id="48" name="Shape 87"/>
          <p:cNvSpPr txBox="1"/>
          <p:nvPr/>
        </p:nvSpPr>
        <p:spPr>
          <a:xfrm>
            <a:off x="4902154" y="282038"/>
            <a:ext cx="2087622" cy="489534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Транспортные</a:t>
            </a:r>
          </a:p>
        </p:txBody>
      </p:sp>
      <p:sp>
        <p:nvSpPr>
          <p:cNvPr id="49" name="Shape 87"/>
          <p:cNvSpPr txBox="1"/>
          <p:nvPr/>
        </p:nvSpPr>
        <p:spPr>
          <a:xfrm>
            <a:off x="6532928" y="975408"/>
            <a:ext cx="2087622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Гидро-</a:t>
            </a:r>
          </a:p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динамические</a:t>
            </a:r>
          </a:p>
        </p:txBody>
      </p:sp>
      <p:sp>
        <p:nvSpPr>
          <p:cNvPr id="50" name="Shape 87"/>
          <p:cNvSpPr txBox="1"/>
          <p:nvPr/>
        </p:nvSpPr>
        <p:spPr>
          <a:xfrm>
            <a:off x="6588224" y="2142242"/>
            <a:ext cx="2620061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На коммунальных системах</a:t>
            </a:r>
          </a:p>
        </p:txBody>
      </p:sp>
      <p:sp>
        <p:nvSpPr>
          <p:cNvPr id="51" name="Shape 87"/>
          <p:cNvSpPr txBox="1"/>
          <p:nvPr/>
        </p:nvSpPr>
        <p:spPr>
          <a:xfrm>
            <a:off x="6268194" y="3008554"/>
            <a:ext cx="2620061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На очистных сооружениях</a:t>
            </a:r>
          </a:p>
        </p:txBody>
      </p:sp>
      <p:sp>
        <p:nvSpPr>
          <p:cNvPr id="52" name="Shape 87"/>
          <p:cNvSpPr txBox="1"/>
          <p:nvPr/>
        </p:nvSpPr>
        <p:spPr>
          <a:xfrm>
            <a:off x="4572185" y="3996484"/>
            <a:ext cx="2620061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Обрушение сооружений</a:t>
            </a:r>
          </a:p>
        </p:txBody>
      </p:sp>
      <p:sp>
        <p:nvSpPr>
          <p:cNvPr id="53" name="Shape 87"/>
          <p:cNvSpPr txBox="1"/>
          <p:nvPr/>
        </p:nvSpPr>
        <p:spPr>
          <a:xfrm>
            <a:off x="2307385" y="3997541"/>
            <a:ext cx="2015158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С выбросами БОВ</a:t>
            </a:r>
          </a:p>
        </p:txBody>
      </p:sp>
      <p:sp>
        <p:nvSpPr>
          <p:cNvPr id="54" name="Shape 87"/>
          <p:cNvSpPr txBox="1"/>
          <p:nvPr/>
        </p:nvSpPr>
        <p:spPr>
          <a:xfrm>
            <a:off x="630674" y="3008824"/>
            <a:ext cx="2015158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С выбросами Р</a:t>
            </a:r>
            <a:r>
              <a:rPr lang="ru-RU" sz="2000" dirty="0" smtClean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В</a:t>
            </a:r>
            <a:endParaRPr lang="ru-RU" sz="2000" dirty="0"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sp>
        <p:nvSpPr>
          <p:cNvPr id="55" name="Shape 87"/>
          <p:cNvSpPr txBox="1"/>
          <p:nvPr/>
        </p:nvSpPr>
        <p:spPr>
          <a:xfrm>
            <a:off x="623878" y="978947"/>
            <a:ext cx="2015158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С выбросами </a:t>
            </a:r>
            <a:r>
              <a:rPr lang="ru-RU" sz="2000" dirty="0" smtClean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ОХВ</a:t>
            </a:r>
            <a:endParaRPr lang="ru-RU" sz="2000" dirty="0"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sp>
        <p:nvSpPr>
          <p:cNvPr id="56" name="Shape 87"/>
          <p:cNvSpPr txBox="1"/>
          <p:nvPr/>
        </p:nvSpPr>
        <p:spPr>
          <a:xfrm>
            <a:off x="107504" y="1840531"/>
            <a:ext cx="2266974" cy="1105088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На электро-энергетических системах</a:t>
            </a:r>
          </a:p>
        </p:txBody>
      </p:sp>
    </p:spTree>
    <p:extLst>
      <p:ext uri="{BB962C8B-B14F-4D97-AF65-F5344CB8AC3E}">
        <p14:creationId xmlns:p14="http://schemas.microsoft.com/office/powerpoint/2010/main" val="1293367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7" grpId="0"/>
      <p:bldP spid="48" grpId="0"/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67744" y="2202418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Виды транспортных аварий</a:t>
            </a:r>
            <a:endParaRPr lang="ru-RU" sz="2000" dirty="0">
              <a:solidFill>
                <a:srgbClr val="0A463C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cxnSp>
        <p:nvCxnSpPr>
          <p:cNvPr id="36" name="Прямая соединительная линия 13"/>
          <p:cNvCxnSpPr/>
          <p:nvPr/>
        </p:nvCxnSpPr>
        <p:spPr>
          <a:xfrm>
            <a:off x="2900413" y="2571675"/>
            <a:ext cx="3367781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Овал 19"/>
          <p:cNvSpPr/>
          <p:nvPr/>
        </p:nvSpPr>
        <p:spPr>
          <a:xfrm>
            <a:off x="4309825" y="1061525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19"/>
          <p:cNvSpPr/>
          <p:nvPr/>
        </p:nvSpPr>
        <p:spPr>
          <a:xfrm>
            <a:off x="5622129" y="1456135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19"/>
          <p:cNvSpPr/>
          <p:nvPr/>
        </p:nvSpPr>
        <p:spPr>
          <a:xfrm>
            <a:off x="5622128" y="2977881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19"/>
          <p:cNvSpPr/>
          <p:nvPr/>
        </p:nvSpPr>
        <p:spPr>
          <a:xfrm>
            <a:off x="4309825" y="3472188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19"/>
          <p:cNvSpPr/>
          <p:nvPr/>
        </p:nvSpPr>
        <p:spPr>
          <a:xfrm>
            <a:off x="2900413" y="2977880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19"/>
          <p:cNvSpPr/>
          <p:nvPr/>
        </p:nvSpPr>
        <p:spPr>
          <a:xfrm>
            <a:off x="2900413" y="1526616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Shape 87"/>
          <p:cNvSpPr txBox="1"/>
          <p:nvPr/>
        </p:nvSpPr>
        <p:spPr>
          <a:xfrm>
            <a:off x="3695513" y="79585"/>
            <a:ext cx="1681674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Крушение </a:t>
            </a:r>
            <a:r>
              <a:rPr lang="ru-RU" sz="2000" dirty="0" smtClean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судов</a:t>
            </a:r>
            <a:endParaRPr lang="ru-RU" sz="2000" dirty="0"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sp>
        <p:nvSpPr>
          <p:cNvPr id="49" name="Shape 87"/>
          <p:cNvSpPr txBox="1"/>
          <p:nvPr/>
        </p:nvSpPr>
        <p:spPr>
          <a:xfrm>
            <a:off x="6532928" y="975408"/>
            <a:ext cx="2087622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Крушение поездов</a:t>
            </a:r>
          </a:p>
        </p:txBody>
      </p:sp>
      <p:sp>
        <p:nvSpPr>
          <p:cNvPr id="51" name="Shape 87"/>
          <p:cNvSpPr txBox="1"/>
          <p:nvPr/>
        </p:nvSpPr>
        <p:spPr>
          <a:xfrm>
            <a:off x="6268194" y="3008554"/>
            <a:ext cx="2620061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На магистральных трубопроводах</a:t>
            </a:r>
          </a:p>
        </p:txBody>
      </p:sp>
      <p:sp>
        <p:nvSpPr>
          <p:cNvPr id="53" name="Shape 87"/>
          <p:cNvSpPr txBox="1"/>
          <p:nvPr/>
        </p:nvSpPr>
        <p:spPr>
          <a:xfrm>
            <a:off x="3581074" y="4068886"/>
            <a:ext cx="2015158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На мостах</a:t>
            </a:r>
          </a:p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и переездах</a:t>
            </a:r>
          </a:p>
        </p:txBody>
      </p:sp>
      <p:sp>
        <p:nvSpPr>
          <p:cNvPr id="54" name="Shape 87"/>
          <p:cNvSpPr txBox="1"/>
          <p:nvPr/>
        </p:nvSpPr>
        <p:spPr>
          <a:xfrm>
            <a:off x="630674" y="3008824"/>
            <a:ext cx="2015158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На автострадах</a:t>
            </a:r>
          </a:p>
        </p:txBody>
      </p:sp>
      <p:sp>
        <p:nvSpPr>
          <p:cNvPr id="55" name="Shape 87"/>
          <p:cNvSpPr txBox="1"/>
          <p:nvPr/>
        </p:nvSpPr>
        <p:spPr>
          <a:xfrm>
            <a:off x="623878" y="978947"/>
            <a:ext cx="2015158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 smtClean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Авиационные и космические</a:t>
            </a:r>
            <a:endParaRPr lang="ru-RU" sz="2000" dirty="0"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pic>
        <p:nvPicPr>
          <p:cNvPr id="25" name="Рисунок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14" y="9525"/>
            <a:ext cx="9158907" cy="5154910"/>
          </a:xfrm>
          <a:prstGeom prst="rect">
            <a:avLst/>
          </a:prstGeom>
        </p:spPr>
      </p:pic>
      <p:pic>
        <p:nvPicPr>
          <p:cNvPr id="28" name="Рисунок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870" y="-162025"/>
            <a:ext cx="9281046" cy="5529106"/>
          </a:xfrm>
          <a:prstGeom prst="rect">
            <a:avLst/>
          </a:prstGeom>
        </p:spPr>
      </p:pic>
      <p:pic>
        <p:nvPicPr>
          <p:cNvPr id="29" name="Рисунок 3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43" b="6566"/>
          <a:stretch/>
        </p:blipFill>
        <p:spPr>
          <a:xfrm>
            <a:off x="-61613" y="-308569"/>
            <a:ext cx="9860321" cy="5954972"/>
          </a:xfrm>
          <a:prstGeom prst="rect">
            <a:avLst/>
          </a:prstGeom>
        </p:spPr>
      </p:pic>
      <p:pic>
        <p:nvPicPr>
          <p:cNvPr id="30" name="Рисунок 3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2779" y="-308570"/>
            <a:ext cx="9658243" cy="5473005"/>
          </a:xfrm>
          <a:prstGeom prst="rect">
            <a:avLst/>
          </a:prstGeom>
        </p:spPr>
      </p:pic>
      <p:pic>
        <p:nvPicPr>
          <p:cNvPr id="31" name="Рисунок 3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62"/>
          <a:stretch/>
        </p:blipFill>
        <p:spPr>
          <a:xfrm>
            <a:off x="-81593" y="-286947"/>
            <a:ext cx="9880301" cy="6462211"/>
          </a:xfrm>
          <a:prstGeom prst="rect">
            <a:avLst/>
          </a:prstGeom>
        </p:spPr>
      </p:pic>
      <p:pic>
        <p:nvPicPr>
          <p:cNvPr id="32" name="Рисунок 4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4" b="15337"/>
          <a:stretch/>
        </p:blipFill>
        <p:spPr>
          <a:xfrm>
            <a:off x="-470256" y="-308570"/>
            <a:ext cx="10329543" cy="5832648"/>
          </a:xfrm>
          <a:prstGeom prst="rect">
            <a:avLst/>
          </a:prstGeom>
        </p:spPr>
      </p:pic>
      <p:pic>
        <p:nvPicPr>
          <p:cNvPr id="26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9799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7" grpId="0"/>
      <p:bldP spid="49" grpId="0"/>
      <p:bldP spid="51" grpId="0"/>
      <p:bldP spid="53" grpId="0"/>
      <p:bldP spid="54" grpId="0"/>
      <p:bldP spid="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267744" y="2202418"/>
            <a:ext cx="4572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Пожары и взрывы</a:t>
            </a:r>
            <a:endParaRPr lang="ru-RU" sz="2000" dirty="0">
              <a:solidFill>
                <a:srgbClr val="0A463C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cxnSp>
        <p:nvCxnSpPr>
          <p:cNvPr id="36" name="Прямая соединительная линия 13"/>
          <p:cNvCxnSpPr/>
          <p:nvPr/>
        </p:nvCxnSpPr>
        <p:spPr>
          <a:xfrm>
            <a:off x="3491880" y="2571675"/>
            <a:ext cx="2130248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Овал 19"/>
          <p:cNvSpPr/>
          <p:nvPr/>
        </p:nvSpPr>
        <p:spPr>
          <a:xfrm>
            <a:off x="3697608" y="1102341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Овал 19"/>
          <p:cNvSpPr/>
          <p:nvPr/>
        </p:nvSpPr>
        <p:spPr>
          <a:xfrm>
            <a:off x="4922043" y="1102340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Овал 19"/>
          <p:cNvSpPr/>
          <p:nvPr/>
        </p:nvSpPr>
        <p:spPr>
          <a:xfrm>
            <a:off x="5622129" y="1456135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Овал 19"/>
          <p:cNvSpPr/>
          <p:nvPr/>
        </p:nvSpPr>
        <p:spPr>
          <a:xfrm>
            <a:off x="5622128" y="2977881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Овал 19"/>
          <p:cNvSpPr/>
          <p:nvPr/>
        </p:nvSpPr>
        <p:spPr>
          <a:xfrm>
            <a:off x="4922043" y="3415129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3" name="Овал 19"/>
          <p:cNvSpPr/>
          <p:nvPr/>
        </p:nvSpPr>
        <p:spPr>
          <a:xfrm>
            <a:off x="3697392" y="3415129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Овал 19"/>
          <p:cNvSpPr/>
          <p:nvPr/>
        </p:nvSpPr>
        <p:spPr>
          <a:xfrm>
            <a:off x="2900413" y="2977880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Овал 19"/>
          <p:cNvSpPr/>
          <p:nvPr/>
        </p:nvSpPr>
        <p:spPr>
          <a:xfrm>
            <a:off x="2900413" y="1526616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Shape 87"/>
          <p:cNvSpPr txBox="1"/>
          <p:nvPr/>
        </p:nvSpPr>
        <p:spPr>
          <a:xfrm>
            <a:off x="2163070" y="142974"/>
            <a:ext cx="2712675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На промышленных объектах</a:t>
            </a:r>
          </a:p>
        </p:txBody>
      </p:sp>
      <p:sp>
        <p:nvSpPr>
          <p:cNvPr id="48" name="Shape 87"/>
          <p:cNvSpPr txBox="1"/>
          <p:nvPr/>
        </p:nvSpPr>
        <p:spPr>
          <a:xfrm>
            <a:off x="4902154" y="282038"/>
            <a:ext cx="2087622" cy="489534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В зданиях</a:t>
            </a:r>
          </a:p>
        </p:txBody>
      </p:sp>
      <p:sp>
        <p:nvSpPr>
          <p:cNvPr id="49" name="Shape 87"/>
          <p:cNvSpPr txBox="1"/>
          <p:nvPr/>
        </p:nvSpPr>
        <p:spPr>
          <a:xfrm>
            <a:off x="6534413" y="1161724"/>
            <a:ext cx="2087622" cy="489534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При утрате ВВ</a:t>
            </a:r>
          </a:p>
        </p:txBody>
      </p:sp>
      <p:sp>
        <p:nvSpPr>
          <p:cNvPr id="51" name="Shape 87"/>
          <p:cNvSpPr txBox="1"/>
          <p:nvPr/>
        </p:nvSpPr>
        <p:spPr>
          <a:xfrm>
            <a:off x="6299026" y="2879992"/>
            <a:ext cx="2620061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При обнаружении боеприпасов</a:t>
            </a:r>
          </a:p>
        </p:txBody>
      </p:sp>
      <p:sp>
        <p:nvSpPr>
          <p:cNvPr id="52" name="Shape 87"/>
          <p:cNvSpPr txBox="1"/>
          <p:nvPr/>
        </p:nvSpPr>
        <p:spPr>
          <a:xfrm>
            <a:off x="4572185" y="3996484"/>
            <a:ext cx="2620061" cy="489534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В метрополитене</a:t>
            </a:r>
          </a:p>
        </p:txBody>
      </p:sp>
      <p:sp>
        <p:nvSpPr>
          <p:cNvPr id="53" name="Shape 87"/>
          <p:cNvSpPr txBox="1"/>
          <p:nvPr/>
        </p:nvSpPr>
        <p:spPr>
          <a:xfrm>
            <a:off x="2307385" y="3997541"/>
            <a:ext cx="2015158" cy="489534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В шахтах</a:t>
            </a:r>
          </a:p>
        </p:txBody>
      </p:sp>
      <p:sp>
        <p:nvSpPr>
          <p:cNvPr id="54" name="Shape 87"/>
          <p:cNvSpPr txBox="1"/>
          <p:nvPr/>
        </p:nvSpPr>
        <p:spPr>
          <a:xfrm>
            <a:off x="630674" y="3008824"/>
            <a:ext cx="2015158" cy="489534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В транспорте</a:t>
            </a:r>
          </a:p>
        </p:txBody>
      </p:sp>
      <p:sp>
        <p:nvSpPr>
          <p:cNvPr id="55" name="Shape 87"/>
          <p:cNvSpPr txBox="1"/>
          <p:nvPr/>
        </p:nvSpPr>
        <p:spPr>
          <a:xfrm>
            <a:off x="539552" y="978947"/>
            <a:ext cx="2364655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На объектах хранения ГВ и ВВ</a:t>
            </a:r>
          </a:p>
        </p:txBody>
      </p:sp>
      <p:pic>
        <p:nvPicPr>
          <p:cNvPr id="32" name="Рисунок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098"/>
          <a:stretch/>
        </p:blipFill>
        <p:spPr>
          <a:xfrm>
            <a:off x="-112926" y="-668610"/>
            <a:ext cx="9259371" cy="5965491"/>
          </a:xfrm>
          <a:prstGeom prst="rect">
            <a:avLst/>
          </a:prstGeom>
        </p:spPr>
      </p:pic>
      <p:pic>
        <p:nvPicPr>
          <p:cNvPr id="31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89" b="13860"/>
          <a:stretch/>
        </p:blipFill>
        <p:spPr>
          <a:xfrm>
            <a:off x="-280551" y="-279839"/>
            <a:ext cx="9433048" cy="5535804"/>
          </a:xfrm>
          <a:prstGeom prst="rect">
            <a:avLst/>
          </a:prstGeom>
        </p:spPr>
      </p:pic>
      <p:pic>
        <p:nvPicPr>
          <p:cNvPr id="26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62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7" grpId="0"/>
      <p:bldP spid="48" grpId="0"/>
      <p:bldP spid="49" grpId="0"/>
      <p:bldP spid="51" grpId="0"/>
      <p:bldP spid="52" grpId="0"/>
      <p:bldP spid="53" grpId="0"/>
      <p:bldP spid="54" grpId="0"/>
      <p:bldP spid="5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22" b="8985"/>
          <a:stretch/>
        </p:blipFill>
        <p:spPr>
          <a:xfrm>
            <a:off x="-10596" y="-349102"/>
            <a:ext cx="9911188" cy="59687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321649" y="2271234"/>
            <a:ext cx="4572000" cy="47705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500" dirty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Аварии с выбросами ОХВ</a:t>
            </a:r>
          </a:p>
        </p:txBody>
      </p:sp>
      <p:cxnSp>
        <p:nvCxnSpPr>
          <p:cNvPr id="17" name="Прямая соединительная линия 13"/>
          <p:cNvCxnSpPr/>
          <p:nvPr/>
        </p:nvCxnSpPr>
        <p:spPr>
          <a:xfrm>
            <a:off x="2645832" y="2770116"/>
            <a:ext cx="3887096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19"/>
          <p:cNvSpPr/>
          <p:nvPr/>
        </p:nvSpPr>
        <p:spPr>
          <a:xfrm>
            <a:off x="6268194" y="1229955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19"/>
          <p:cNvSpPr/>
          <p:nvPr/>
        </p:nvSpPr>
        <p:spPr>
          <a:xfrm>
            <a:off x="6268194" y="3445412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19"/>
          <p:cNvSpPr/>
          <p:nvPr/>
        </p:nvSpPr>
        <p:spPr>
          <a:xfrm>
            <a:off x="2363651" y="3435793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19"/>
          <p:cNvSpPr/>
          <p:nvPr/>
        </p:nvSpPr>
        <p:spPr>
          <a:xfrm>
            <a:off x="2363651" y="1235453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Shape 87"/>
          <p:cNvSpPr txBox="1"/>
          <p:nvPr/>
        </p:nvSpPr>
        <p:spPr>
          <a:xfrm>
            <a:off x="6703958" y="430902"/>
            <a:ext cx="2087622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На производстве</a:t>
            </a:r>
          </a:p>
        </p:txBody>
      </p:sp>
      <p:sp>
        <p:nvSpPr>
          <p:cNvPr id="32" name="Shape 87"/>
          <p:cNvSpPr txBox="1"/>
          <p:nvPr/>
        </p:nvSpPr>
        <p:spPr>
          <a:xfrm>
            <a:off x="6300192" y="3960142"/>
            <a:ext cx="2807131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В процессе химических реакций</a:t>
            </a:r>
          </a:p>
        </p:txBody>
      </p:sp>
      <p:sp>
        <p:nvSpPr>
          <p:cNvPr id="37" name="Shape 87"/>
          <p:cNvSpPr txBox="1"/>
          <p:nvPr/>
        </p:nvSpPr>
        <p:spPr>
          <a:xfrm>
            <a:off x="684634" y="3958728"/>
            <a:ext cx="2015158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При захоронении</a:t>
            </a:r>
          </a:p>
        </p:txBody>
      </p:sp>
      <p:sp>
        <p:nvSpPr>
          <p:cNvPr id="38" name="Shape 87"/>
          <p:cNvSpPr txBox="1"/>
          <p:nvPr/>
        </p:nvSpPr>
        <p:spPr>
          <a:xfrm>
            <a:off x="684634" y="432606"/>
            <a:ext cx="2015158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При переработке</a:t>
            </a:r>
          </a:p>
        </p:txBody>
      </p:sp>
    </p:spTree>
    <p:extLst>
      <p:ext uri="{BB962C8B-B14F-4D97-AF65-F5344CB8AC3E}">
        <p14:creationId xmlns:p14="http://schemas.microsoft.com/office/powerpoint/2010/main" val="173856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1" grpId="0"/>
      <p:bldP spid="32" grpId="0"/>
      <p:bldP spid="37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3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-8781"/>
            <a:ext cx="9180512" cy="5508307"/>
          </a:xfrm>
          <a:prstGeom prst="rect">
            <a:avLst/>
          </a:prstGeom>
        </p:spPr>
      </p:pic>
      <p:pic>
        <p:nvPicPr>
          <p:cNvPr id="15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321649" y="2271234"/>
            <a:ext cx="4572000" cy="47705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500" dirty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Аварии с выбросами </a:t>
            </a:r>
            <a:r>
              <a:rPr lang="ru-RU" sz="25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РВ</a:t>
            </a:r>
            <a:endParaRPr lang="ru-RU" sz="2500" dirty="0">
              <a:solidFill>
                <a:srgbClr val="0A463C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cxnSp>
        <p:nvCxnSpPr>
          <p:cNvPr id="17" name="Прямая соединительная линия 13"/>
          <p:cNvCxnSpPr/>
          <p:nvPr/>
        </p:nvCxnSpPr>
        <p:spPr>
          <a:xfrm>
            <a:off x="2645832" y="2770116"/>
            <a:ext cx="3887096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19"/>
          <p:cNvSpPr/>
          <p:nvPr/>
        </p:nvSpPr>
        <p:spPr>
          <a:xfrm>
            <a:off x="6268194" y="1229955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19"/>
          <p:cNvSpPr/>
          <p:nvPr/>
        </p:nvSpPr>
        <p:spPr>
          <a:xfrm>
            <a:off x="6268194" y="3445412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19"/>
          <p:cNvSpPr/>
          <p:nvPr/>
        </p:nvSpPr>
        <p:spPr>
          <a:xfrm>
            <a:off x="2363651" y="3435793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19"/>
          <p:cNvSpPr/>
          <p:nvPr/>
        </p:nvSpPr>
        <p:spPr>
          <a:xfrm>
            <a:off x="2363651" y="1235453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Shape 87"/>
          <p:cNvSpPr txBox="1"/>
          <p:nvPr/>
        </p:nvSpPr>
        <p:spPr>
          <a:xfrm>
            <a:off x="6697163" y="649992"/>
            <a:ext cx="2260530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На атомных электростанциях</a:t>
            </a:r>
          </a:p>
        </p:txBody>
      </p:sp>
      <p:sp>
        <p:nvSpPr>
          <p:cNvPr id="32" name="Shape 87"/>
          <p:cNvSpPr txBox="1"/>
          <p:nvPr/>
        </p:nvSpPr>
        <p:spPr>
          <a:xfrm>
            <a:off x="6336869" y="4112616"/>
            <a:ext cx="2807131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Обнаружение или утрата РИ</a:t>
            </a:r>
          </a:p>
        </p:txBody>
      </p:sp>
      <p:sp>
        <p:nvSpPr>
          <p:cNvPr id="37" name="Shape 87"/>
          <p:cNvSpPr txBox="1"/>
          <p:nvPr/>
        </p:nvSpPr>
        <p:spPr>
          <a:xfrm>
            <a:off x="539552" y="3958728"/>
            <a:ext cx="2015158" cy="1105088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Связанные с ядерными боеприпасами</a:t>
            </a:r>
          </a:p>
        </p:txBody>
      </p:sp>
      <p:sp>
        <p:nvSpPr>
          <p:cNvPr id="38" name="Shape 87"/>
          <p:cNvSpPr txBox="1"/>
          <p:nvPr/>
        </p:nvSpPr>
        <p:spPr>
          <a:xfrm>
            <a:off x="179512" y="339502"/>
            <a:ext cx="2375198" cy="1412864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На транспортных средствах или космических аппаратах</a:t>
            </a:r>
          </a:p>
        </p:txBody>
      </p:sp>
    </p:spTree>
    <p:extLst>
      <p:ext uri="{BB962C8B-B14F-4D97-AF65-F5344CB8AC3E}">
        <p14:creationId xmlns:p14="http://schemas.microsoft.com/office/powerpoint/2010/main" val="237104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1" grpId="0"/>
      <p:bldP spid="32" grpId="0"/>
      <p:bldP spid="37" grpId="0"/>
      <p:bldP spid="3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2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64554"/>
            <a:ext cx="9144000" cy="6096000"/>
          </a:xfrm>
          <a:prstGeom prst="rect">
            <a:avLst/>
          </a:prstGeom>
        </p:spPr>
      </p:pic>
      <p:pic>
        <p:nvPicPr>
          <p:cNvPr id="15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321649" y="2271234"/>
            <a:ext cx="4572000" cy="47705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500" dirty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Аварии с выбросами </a:t>
            </a:r>
            <a:r>
              <a:rPr lang="ru-RU" sz="25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БОВ</a:t>
            </a:r>
            <a:endParaRPr lang="ru-RU" sz="2500" dirty="0">
              <a:solidFill>
                <a:srgbClr val="0A463C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cxnSp>
        <p:nvCxnSpPr>
          <p:cNvPr id="17" name="Прямая соединительная линия 13"/>
          <p:cNvCxnSpPr/>
          <p:nvPr/>
        </p:nvCxnSpPr>
        <p:spPr>
          <a:xfrm>
            <a:off x="2645832" y="2770116"/>
            <a:ext cx="3887096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Овал 19"/>
          <p:cNvSpPr/>
          <p:nvPr/>
        </p:nvSpPr>
        <p:spPr>
          <a:xfrm>
            <a:off x="6268194" y="1229955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19"/>
          <p:cNvSpPr/>
          <p:nvPr/>
        </p:nvSpPr>
        <p:spPr>
          <a:xfrm>
            <a:off x="4309825" y="3383825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19"/>
          <p:cNvSpPr/>
          <p:nvPr/>
        </p:nvSpPr>
        <p:spPr>
          <a:xfrm>
            <a:off x="2363651" y="1235453"/>
            <a:ext cx="524349" cy="52434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Shape 87"/>
          <p:cNvSpPr txBox="1"/>
          <p:nvPr/>
        </p:nvSpPr>
        <p:spPr>
          <a:xfrm>
            <a:off x="6697163" y="649992"/>
            <a:ext cx="2260530" cy="489534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На предприятиях</a:t>
            </a:r>
          </a:p>
        </p:txBody>
      </p:sp>
      <p:sp>
        <p:nvSpPr>
          <p:cNvPr id="37" name="Shape 87"/>
          <p:cNvSpPr txBox="1"/>
          <p:nvPr/>
        </p:nvSpPr>
        <p:spPr>
          <a:xfrm>
            <a:off x="3419783" y="4006687"/>
            <a:ext cx="2375732" cy="797311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При транспортировке</a:t>
            </a:r>
          </a:p>
        </p:txBody>
      </p:sp>
      <p:sp>
        <p:nvSpPr>
          <p:cNvPr id="38" name="Shape 87"/>
          <p:cNvSpPr txBox="1"/>
          <p:nvPr/>
        </p:nvSpPr>
        <p:spPr>
          <a:xfrm>
            <a:off x="179512" y="339502"/>
            <a:ext cx="2592288" cy="1105088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 algn="ctr">
              <a:buClr>
                <a:srgbClr val="494429"/>
              </a:buClr>
              <a:buSzPct val="25000"/>
            </a:pPr>
            <a:r>
              <a:rPr lang="ru-RU" sz="2000" dirty="0"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В научно-исследовательских учреждениях</a:t>
            </a:r>
          </a:p>
        </p:txBody>
      </p:sp>
    </p:spTree>
    <p:extLst>
      <p:ext uri="{BB962C8B-B14F-4D97-AF65-F5344CB8AC3E}">
        <p14:creationId xmlns:p14="http://schemas.microsoft.com/office/powerpoint/2010/main" val="1038423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1" grpId="0"/>
      <p:bldP spid="37" grpId="0"/>
      <p:bldP spid="3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 preferRelativeResize="0"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347886"/>
            <a:ext cx="3240000" cy="4320000"/>
          </a:xfrm>
          <a:prstGeom prst="rect">
            <a:avLst/>
          </a:prstGeom>
        </p:spPr>
      </p:pic>
      <p:pic>
        <p:nvPicPr>
          <p:cNvPr id="5" name="Рисунок 4"/>
          <p:cNvPicPr preferRelativeResize="0">
            <a:picLocks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6340" t="654" r="23907"/>
          <a:stretch/>
        </p:blipFill>
        <p:spPr>
          <a:xfrm>
            <a:off x="5148064" y="339502"/>
            <a:ext cx="3240000" cy="43200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80578"/>
            <a:ext cx="9144000" cy="608584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8" r="1935" b="3206"/>
          <a:stretch/>
        </p:blipFill>
        <p:spPr>
          <a:xfrm>
            <a:off x="0" y="-380578"/>
            <a:ext cx="9146445" cy="5996693"/>
          </a:xfrm>
          <a:prstGeom prst="rect">
            <a:avLst/>
          </a:prstGeom>
          <a:effectLst/>
        </p:spPr>
      </p:pic>
      <p:pic>
        <p:nvPicPr>
          <p:cNvPr id="11" name="Рисунок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45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-789673"/>
            <a:ext cx="9721080" cy="64827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45"/>
          <a:stretch/>
        </p:blipFill>
        <p:spPr>
          <a:xfrm>
            <a:off x="-2799122" y="-596602"/>
            <a:ext cx="12051337" cy="5740102"/>
          </a:xfrm>
          <a:prstGeom prst="rect">
            <a:avLst/>
          </a:prstGeom>
        </p:spPr>
      </p:pic>
      <p:pic>
        <p:nvPicPr>
          <p:cNvPr id="9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56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428" y="0"/>
            <a:ext cx="1316572" cy="288000"/>
          </a:xfrm>
          <a:prstGeom prst="rect">
            <a:avLst/>
          </a:prstGeom>
        </p:spPr>
      </p:pic>
      <p:sp>
        <p:nvSpPr>
          <p:cNvPr id="5" name="Shape 87"/>
          <p:cNvSpPr txBox="1"/>
          <p:nvPr/>
        </p:nvSpPr>
        <p:spPr>
          <a:xfrm>
            <a:off x="387500" y="339502"/>
            <a:ext cx="5444975" cy="52031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>
              <a:buClr>
                <a:srgbClr val="494429"/>
              </a:buClr>
              <a:buSzPct val="25000"/>
            </a:pPr>
            <a:r>
              <a:rPr lang="ru-RU" sz="22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Основные выводы</a:t>
            </a:r>
            <a:endParaRPr lang="ru-RU" sz="2200" dirty="0">
              <a:solidFill>
                <a:srgbClr val="0A463C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387500" y="771550"/>
            <a:ext cx="2564500" cy="0"/>
          </a:xfrm>
          <a:prstGeom prst="line">
            <a:avLst/>
          </a:prstGeom>
          <a:ln w="22225">
            <a:solidFill>
              <a:srgbClr val="0A463C">
                <a:alpha val="50000"/>
              </a:srgb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062000" y="1239422"/>
            <a:ext cx="558565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Развитие техники влечёт за собой не только пользу, но и опасность возникновения техногенных аварий и </a:t>
            </a:r>
            <a:r>
              <a:rPr lang="ru-RU" dirty="0" smtClean="0"/>
              <a:t>катастроф.</a:t>
            </a:r>
          </a:p>
          <a:p>
            <a:endParaRPr lang="ru-RU" dirty="0" smtClean="0"/>
          </a:p>
          <a:p>
            <a:r>
              <a:rPr lang="ru-RU" dirty="0" smtClean="0"/>
              <a:t>Сложность </a:t>
            </a:r>
            <a:r>
              <a:rPr lang="ru-RU" dirty="0"/>
              <a:t>производственных технологий постоянно растёт, что увеличивает вероятность совершения </a:t>
            </a:r>
            <a:r>
              <a:rPr lang="ru-RU" dirty="0" smtClean="0"/>
              <a:t>ошибок.</a:t>
            </a:r>
          </a:p>
          <a:p>
            <a:endParaRPr lang="ru-RU" dirty="0" smtClean="0"/>
          </a:p>
          <a:p>
            <a:r>
              <a:rPr lang="ru-RU" dirty="0" smtClean="0"/>
              <a:t>Населению </a:t>
            </a:r>
            <a:r>
              <a:rPr lang="ru-RU" dirty="0"/>
              <a:t>необходимо быть готовым принять меры по обеспечению личной безопасности в условиях техногенных </a:t>
            </a:r>
            <a:r>
              <a:rPr lang="ru-RU" dirty="0" smtClean="0"/>
              <a:t>аварий</a:t>
            </a:r>
            <a:r>
              <a:rPr lang="ru-RU" dirty="0"/>
              <a:t>.</a:t>
            </a:r>
            <a:endParaRPr lang="en-CA" dirty="0"/>
          </a:p>
        </p:txBody>
      </p:sp>
      <p:sp>
        <p:nvSpPr>
          <p:cNvPr id="6" name="Shape 87"/>
          <p:cNvSpPr txBox="1"/>
          <p:nvPr/>
        </p:nvSpPr>
        <p:spPr>
          <a:xfrm>
            <a:off x="483500" y="1439190"/>
            <a:ext cx="416092" cy="52031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>
              <a:buClr>
                <a:srgbClr val="494429"/>
              </a:buClr>
              <a:buSzPct val="25000"/>
            </a:pPr>
            <a:r>
              <a:rPr lang="en-US" sz="22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1</a:t>
            </a:r>
            <a:r>
              <a:rPr lang="ru-RU" sz="22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.</a:t>
            </a:r>
            <a:endParaRPr lang="ru-RU" sz="2200" dirty="0">
              <a:solidFill>
                <a:srgbClr val="0A463C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sp>
        <p:nvSpPr>
          <p:cNvPr id="7" name="Shape 87"/>
          <p:cNvSpPr txBox="1"/>
          <p:nvPr/>
        </p:nvSpPr>
        <p:spPr>
          <a:xfrm>
            <a:off x="483500" y="2571550"/>
            <a:ext cx="416092" cy="52031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>
              <a:buClr>
                <a:srgbClr val="494429"/>
              </a:buClr>
              <a:buSzPct val="25000"/>
            </a:pPr>
            <a:r>
              <a:rPr lang="en-US" sz="22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2</a:t>
            </a:r>
            <a:r>
              <a:rPr lang="ru-RU" sz="22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.</a:t>
            </a:r>
            <a:endParaRPr lang="ru-RU" sz="2200" dirty="0">
              <a:solidFill>
                <a:srgbClr val="0A463C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  <p:sp>
        <p:nvSpPr>
          <p:cNvPr id="8" name="Shape 87"/>
          <p:cNvSpPr txBox="1"/>
          <p:nvPr/>
        </p:nvSpPr>
        <p:spPr>
          <a:xfrm>
            <a:off x="483500" y="3651870"/>
            <a:ext cx="416092" cy="520312"/>
          </a:xfrm>
          <a:prstGeom prst="rect">
            <a:avLst/>
          </a:prstGeom>
          <a:noFill/>
          <a:ln>
            <a:noFill/>
          </a:ln>
        </p:spPr>
        <p:txBody>
          <a:bodyPr wrap="square" lIns="90000" tIns="90000" rIns="90000" bIns="90000" anchor="t" anchorCtr="0">
            <a:spAutoFit/>
          </a:bodyPr>
          <a:lstStyle/>
          <a:p>
            <a:pPr lvl="0">
              <a:buClr>
                <a:srgbClr val="494429"/>
              </a:buClr>
              <a:buSzPct val="25000"/>
            </a:pPr>
            <a:r>
              <a:rPr lang="en-US" sz="22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3</a:t>
            </a:r>
            <a:r>
              <a:rPr lang="ru-RU" sz="2200" dirty="0" smtClean="0">
                <a:solidFill>
                  <a:srgbClr val="0A463C"/>
                </a:solidFill>
                <a:latin typeface="+mj-lt"/>
                <a:ea typeface="Blogger Sans" panose="02000506030000020004" pitchFamily="50" charset="0"/>
                <a:cs typeface="Segoe UI Semibold" panose="020B0702040204020203" pitchFamily="34" charset="0"/>
                <a:sym typeface="Calibri"/>
              </a:rPr>
              <a:t>.</a:t>
            </a:r>
            <a:endParaRPr lang="ru-RU" sz="2200" dirty="0">
              <a:solidFill>
                <a:srgbClr val="0A463C"/>
              </a:solidFill>
              <a:latin typeface="+mj-lt"/>
              <a:ea typeface="Blogger Sans" panose="02000506030000020004" pitchFamily="50" charset="0"/>
              <a:cs typeface="Segoe UI Semibold" panose="020B0702040204020203" pitchFamily="34" charset="0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7077926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  <p:bldP spid="7" grpId="0" build="p"/>
      <p:bldP spid="8" grpId="0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asper Bold"/>
        <a:ea typeface=""/>
        <a:cs typeface=""/>
      </a:majorFont>
      <a:minorFont>
        <a:latin typeface="Casper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810</TotalTime>
  <Words>410</Words>
  <Application>Microsoft Office PowerPoint</Application>
  <PresentationFormat>Экран (16:9)</PresentationFormat>
  <Paragraphs>90</Paragraphs>
  <Slides>18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Blogger Sans</vt:lpstr>
      <vt:lpstr>Calibri</vt:lpstr>
      <vt:lpstr>Casper</vt:lpstr>
      <vt:lpstr>Casper Bold</vt:lpstr>
      <vt:lpstr>Segoe UI Semibold</vt:lpstr>
      <vt:lpstr>Тема Office</vt:lpstr>
      <vt:lpstr>Чрезвычайные ситуации техногенного характера и их возможные последствия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CompEdu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Аварии, катастрофы, чрезвычайные ситуации техногенного характера</dc:title>
  <dc:creator>User</dc:creator>
  <cp:lastModifiedBy>User</cp:lastModifiedBy>
  <cp:revision>90</cp:revision>
  <dcterms:created xsi:type="dcterms:W3CDTF">2015-01-28T08:09:30Z</dcterms:created>
  <dcterms:modified xsi:type="dcterms:W3CDTF">2016-05-12T12:57:58Z</dcterms:modified>
</cp:coreProperties>
</file>