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1" r:id="rId2"/>
    <p:sldId id="305" r:id="rId3"/>
    <p:sldId id="306" r:id="rId4"/>
    <p:sldId id="286" r:id="rId5"/>
    <p:sldId id="307" r:id="rId6"/>
    <p:sldId id="308" r:id="rId7"/>
    <p:sldId id="310" r:id="rId8"/>
    <p:sldId id="309" r:id="rId9"/>
    <p:sldId id="311" r:id="rId10"/>
    <p:sldId id="300" r:id="rId11"/>
    <p:sldId id="313" r:id="rId12"/>
    <p:sldId id="314" r:id="rId13"/>
    <p:sldId id="301" r:id="rId14"/>
    <p:sldId id="302" r:id="rId15"/>
    <p:sldId id="293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orient="horz" pos="3072">
          <p15:clr>
            <a:srgbClr val="A4A3A4"/>
          </p15:clr>
        </p15:guide>
        <p15:guide id="4" pos="2880">
          <p15:clr>
            <a:srgbClr val="A4A3A4"/>
          </p15:clr>
        </p15:guide>
        <p15:guide id="5" pos="3107">
          <p15:clr>
            <a:srgbClr val="A4A3A4"/>
          </p15:clr>
        </p15:guide>
        <p15:guide id="6" pos="2653">
          <p15:clr>
            <a:srgbClr val="A4A3A4"/>
          </p15:clr>
        </p15:guide>
        <p15:guide id="7" pos="204">
          <p15:clr>
            <a:srgbClr val="A4A3A4"/>
          </p15:clr>
        </p15:guide>
        <p15:guide id="8" pos="56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B71F"/>
    <a:srgbClr val="88886E"/>
    <a:srgbClr val="949F9D"/>
    <a:srgbClr val="891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howGuides="1">
      <p:cViewPr varScale="1">
        <p:scale>
          <a:sx n="122" d="100"/>
          <a:sy n="122" d="100"/>
        </p:scale>
        <p:origin x="504" y="96"/>
      </p:cViewPr>
      <p:guideLst>
        <p:guide orient="horz" pos="1620"/>
        <p:guide orient="horz" pos="169"/>
        <p:guide orient="horz" pos="3072"/>
        <p:guide pos="2880"/>
        <p:guide pos="3107"/>
        <p:guide pos="2653"/>
        <p:guide pos="204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B4283-508D-4A9F-BCB2-9469EBCF846C}" type="datetimeFigureOut">
              <a:rPr lang="en-CA" smtClean="0"/>
              <a:t>2016-05-12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444E8A-C9BF-4DB9-B030-8E60E85011E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7834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71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312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080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994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110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822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01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236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435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04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195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E8E3C-F5AD-48A9-8CCF-6676CEE549F6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26636-712D-4D38-A84D-2381AE7AD5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611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microsoft.com/office/2007/relationships/hdphoto" Target="../media/hdphoto1.wdp"/><Relationship Id="rId12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microsoft.com/office/2007/relationships/hdphoto" Target="../media/hdphoto2.wdp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gif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jpe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microsoft.com/office/2007/relationships/hdphoto" Target="../media/hdphoto1.wdp"/><Relationship Id="rId12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27.png"/><Relationship Id="rId5" Type="http://schemas.openxmlformats.org/officeDocument/2006/relationships/image" Target="../media/image10.png"/><Relationship Id="rId10" Type="http://schemas.openxmlformats.org/officeDocument/2006/relationships/image" Target="../media/image26.png"/><Relationship Id="rId4" Type="http://schemas.openxmlformats.org/officeDocument/2006/relationships/image" Target="../media/image9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microsoft.com/office/2007/relationships/hdphoto" Target="../media/hdphoto5.wdp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microsoft.com/office/2007/relationships/hdphoto" Target="../media/hdphoto6.wdp"/><Relationship Id="rId3" Type="http://schemas.microsoft.com/office/2007/relationships/hdphoto" Target="../media/hdphoto5.wdp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jpeg"/><Relationship Id="rId5" Type="http://schemas.openxmlformats.org/officeDocument/2006/relationships/image" Target="../media/image35.png"/><Relationship Id="rId15" Type="http://schemas.openxmlformats.org/officeDocument/2006/relationships/image" Target="../media/image4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7" Type="http://schemas.openxmlformats.org/officeDocument/2006/relationships/image" Target="../media/image4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20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4.png"/><Relationship Id="rId10" Type="http://schemas.openxmlformats.org/officeDocument/2006/relationships/image" Target="../media/image20.png"/><Relationship Id="rId4" Type="http://schemas.openxmlformats.org/officeDocument/2006/relationships/image" Target="../media/image47.png"/><Relationship Id="rId9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microsoft.com/office/2007/relationships/hdphoto" Target="../media/hdphoto7.wdp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7.png"/><Relationship Id="rId7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5.png"/><Relationship Id="rId5" Type="http://schemas.openxmlformats.org/officeDocument/2006/relationships/image" Target="../media/image62.png"/><Relationship Id="rId10" Type="http://schemas.openxmlformats.org/officeDocument/2006/relationships/image" Target="../media/image63.png"/><Relationship Id="rId4" Type="http://schemas.openxmlformats.org/officeDocument/2006/relationships/image" Target="../media/image61.png"/><Relationship Id="rId9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64.png"/><Relationship Id="rId7" Type="http://schemas.openxmlformats.org/officeDocument/2006/relationships/image" Target="../media/image53.png"/><Relationship Id="rId12" Type="http://schemas.openxmlformats.org/officeDocument/2006/relationships/image" Target="../media/image6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24.png"/><Relationship Id="rId5" Type="http://schemas.openxmlformats.org/officeDocument/2006/relationships/image" Target="../media/image56.png"/><Relationship Id="rId10" Type="http://schemas.openxmlformats.org/officeDocument/2006/relationships/image" Target="../media/image67.png"/><Relationship Id="rId4" Type="http://schemas.openxmlformats.org/officeDocument/2006/relationships/image" Target="../media/image65.png"/><Relationship Id="rId9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5536" y="1395229"/>
            <a:ext cx="50582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latin typeface="+mj-lt"/>
              </a:rPr>
              <a:t>Рекомендации населению по </a:t>
            </a:r>
            <a:r>
              <a:rPr lang="ru-RU" sz="3000" b="1">
                <a:latin typeface="+mj-lt"/>
              </a:rPr>
              <a:t>обеспечению </a:t>
            </a:r>
            <a:r>
              <a:rPr lang="ru-RU" sz="3000" b="1" smtClean="0">
                <a:latin typeface="+mj-lt"/>
              </a:rPr>
              <a:t>личной </a:t>
            </a:r>
            <a:r>
              <a:rPr lang="ru-RU" sz="3000" b="1" dirty="0">
                <a:latin typeface="+mj-lt"/>
              </a:rPr>
              <a:t>безопасности в условиях чрезвычайных ситуаций </a:t>
            </a:r>
            <a:r>
              <a:rPr lang="ru-RU" sz="3000" b="1" dirty="0" smtClean="0">
                <a:latin typeface="+mj-lt"/>
              </a:rPr>
              <a:t>техногенного </a:t>
            </a:r>
            <a:r>
              <a:rPr lang="ru-RU" sz="3000" b="1" dirty="0">
                <a:latin typeface="+mj-lt"/>
              </a:rPr>
              <a:t>характера</a:t>
            </a:r>
            <a:endParaRPr lang="ru-RU" sz="3000" dirty="0">
              <a:effectLst/>
              <a:latin typeface="+mj-lt"/>
            </a:endParaRPr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6" t="1186" r="50961" b="-1186"/>
          <a:stretch/>
        </p:blipFill>
        <p:spPr>
          <a:xfrm>
            <a:off x="5796135" y="-308570"/>
            <a:ext cx="3384377" cy="6072336"/>
          </a:xfrm>
          <a:prstGeom prst="rect">
            <a:avLst/>
          </a:prstGeom>
        </p:spPr>
      </p:pic>
      <p:pic>
        <p:nvPicPr>
          <p:cNvPr id="7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78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67744" y="2202418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Виды аварий и катастроф</a:t>
            </a:r>
          </a:p>
        </p:txBody>
      </p:sp>
      <p:cxnSp>
        <p:nvCxnSpPr>
          <p:cNvPr id="36" name="Прямая соединительная линия 13"/>
          <p:cNvCxnSpPr/>
          <p:nvPr/>
        </p:nvCxnSpPr>
        <p:spPr>
          <a:xfrm>
            <a:off x="2988533" y="2571675"/>
            <a:ext cx="3095635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Овал 19"/>
          <p:cNvSpPr/>
          <p:nvPr/>
        </p:nvSpPr>
        <p:spPr>
          <a:xfrm>
            <a:off x="3697608" y="1102341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19"/>
          <p:cNvSpPr/>
          <p:nvPr/>
        </p:nvSpPr>
        <p:spPr>
          <a:xfrm>
            <a:off x="4922043" y="1102340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19"/>
          <p:cNvSpPr/>
          <p:nvPr/>
        </p:nvSpPr>
        <p:spPr>
          <a:xfrm>
            <a:off x="5622129" y="1456135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19"/>
          <p:cNvSpPr/>
          <p:nvPr/>
        </p:nvSpPr>
        <p:spPr>
          <a:xfrm>
            <a:off x="6179053" y="2202418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19"/>
          <p:cNvSpPr/>
          <p:nvPr/>
        </p:nvSpPr>
        <p:spPr>
          <a:xfrm>
            <a:off x="5622128" y="2977881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19"/>
          <p:cNvSpPr/>
          <p:nvPr/>
        </p:nvSpPr>
        <p:spPr>
          <a:xfrm>
            <a:off x="4922043" y="3415129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19"/>
          <p:cNvSpPr/>
          <p:nvPr/>
        </p:nvSpPr>
        <p:spPr>
          <a:xfrm>
            <a:off x="3697392" y="3415129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19"/>
          <p:cNvSpPr/>
          <p:nvPr/>
        </p:nvSpPr>
        <p:spPr>
          <a:xfrm>
            <a:off x="2900413" y="2977880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19"/>
          <p:cNvSpPr/>
          <p:nvPr/>
        </p:nvSpPr>
        <p:spPr>
          <a:xfrm>
            <a:off x="2900413" y="1526616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19"/>
          <p:cNvSpPr/>
          <p:nvPr/>
        </p:nvSpPr>
        <p:spPr>
          <a:xfrm>
            <a:off x="2376064" y="2202418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Shape 87"/>
          <p:cNvSpPr txBox="1"/>
          <p:nvPr/>
        </p:nvSpPr>
        <p:spPr>
          <a:xfrm>
            <a:off x="2639007" y="112761"/>
            <a:ext cx="1681674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Пожары и взрывы</a:t>
            </a:r>
          </a:p>
        </p:txBody>
      </p:sp>
      <p:sp>
        <p:nvSpPr>
          <p:cNvPr id="48" name="Shape 87"/>
          <p:cNvSpPr txBox="1"/>
          <p:nvPr/>
        </p:nvSpPr>
        <p:spPr>
          <a:xfrm>
            <a:off x="4902154" y="282038"/>
            <a:ext cx="2087622" cy="489534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Транспортные</a:t>
            </a:r>
          </a:p>
        </p:txBody>
      </p:sp>
      <p:sp>
        <p:nvSpPr>
          <p:cNvPr id="49" name="Shape 87"/>
          <p:cNvSpPr txBox="1"/>
          <p:nvPr/>
        </p:nvSpPr>
        <p:spPr>
          <a:xfrm>
            <a:off x="6532928" y="975408"/>
            <a:ext cx="2087622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Гидро-</a:t>
            </a:r>
          </a:p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динамические</a:t>
            </a:r>
          </a:p>
        </p:txBody>
      </p:sp>
      <p:sp>
        <p:nvSpPr>
          <p:cNvPr id="50" name="Shape 87"/>
          <p:cNvSpPr txBox="1"/>
          <p:nvPr/>
        </p:nvSpPr>
        <p:spPr>
          <a:xfrm>
            <a:off x="6588224" y="2142242"/>
            <a:ext cx="2620061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 коммунальных системах</a:t>
            </a:r>
          </a:p>
        </p:txBody>
      </p:sp>
      <p:sp>
        <p:nvSpPr>
          <p:cNvPr id="51" name="Shape 87"/>
          <p:cNvSpPr txBox="1"/>
          <p:nvPr/>
        </p:nvSpPr>
        <p:spPr>
          <a:xfrm>
            <a:off x="6268194" y="3008554"/>
            <a:ext cx="2620061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 очистных сооружениях</a:t>
            </a:r>
          </a:p>
        </p:txBody>
      </p:sp>
      <p:sp>
        <p:nvSpPr>
          <p:cNvPr id="52" name="Shape 87"/>
          <p:cNvSpPr txBox="1"/>
          <p:nvPr/>
        </p:nvSpPr>
        <p:spPr>
          <a:xfrm>
            <a:off x="4572185" y="3996484"/>
            <a:ext cx="2620061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Обрушение сооружений</a:t>
            </a:r>
          </a:p>
        </p:txBody>
      </p:sp>
      <p:sp>
        <p:nvSpPr>
          <p:cNvPr id="53" name="Shape 87"/>
          <p:cNvSpPr txBox="1"/>
          <p:nvPr/>
        </p:nvSpPr>
        <p:spPr>
          <a:xfrm>
            <a:off x="2307385" y="3997541"/>
            <a:ext cx="2015158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С выбросами БОВ</a:t>
            </a:r>
          </a:p>
        </p:txBody>
      </p:sp>
      <p:sp>
        <p:nvSpPr>
          <p:cNvPr id="54" name="Shape 87"/>
          <p:cNvSpPr txBox="1"/>
          <p:nvPr/>
        </p:nvSpPr>
        <p:spPr>
          <a:xfrm>
            <a:off x="630674" y="3008824"/>
            <a:ext cx="2015158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С выбросами Р</a:t>
            </a:r>
            <a:r>
              <a:rPr lang="ru-RU" sz="2000" dirty="0" smtClean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В</a:t>
            </a:r>
            <a:endParaRPr lang="ru-RU" sz="2000" dirty="0"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55" name="Shape 87"/>
          <p:cNvSpPr txBox="1"/>
          <p:nvPr/>
        </p:nvSpPr>
        <p:spPr>
          <a:xfrm>
            <a:off x="623878" y="978947"/>
            <a:ext cx="2015158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С выбросами </a:t>
            </a:r>
            <a:r>
              <a:rPr lang="ru-RU" sz="2000" dirty="0" smtClean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ОХВ</a:t>
            </a:r>
            <a:endParaRPr lang="ru-RU" sz="2000" dirty="0"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56" name="Shape 87"/>
          <p:cNvSpPr txBox="1"/>
          <p:nvPr/>
        </p:nvSpPr>
        <p:spPr>
          <a:xfrm>
            <a:off x="107504" y="1840531"/>
            <a:ext cx="2266974" cy="1105088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 электро-энергетических системах</a:t>
            </a:r>
          </a:p>
        </p:txBody>
      </p:sp>
    </p:spTree>
    <p:extLst>
      <p:ext uri="{BB962C8B-B14F-4D97-AF65-F5344CB8AC3E}">
        <p14:creationId xmlns:p14="http://schemas.microsoft.com/office/powerpoint/2010/main" val="209263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5823" y="3159853"/>
            <a:ext cx="1072355" cy="145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7" name="Shape 87"/>
          <p:cNvSpPr txBox="1"/>
          <p:nvPr/>
        </p:nvSpPr>
        <p:spPr>
          <a:xfrm>
            <a:off x="1403648" y="627534"/>
            <a:ext cx="6354416" cy="566479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algn="ctr"/>
            <a:r>
              <a:rPr lang="ru-RU" sz="2400" dirty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Организация защиты населения</a:t>
            </a:r>
          </a:p>
        </p:txBody>
      </p:sp>
      <p:cxnSp>
        <p:nvCxnSpPr>
          <p:cNvPr id="18" name="Прямая соединительная линия 13"/>
          <p:cNvCxnSpPr/>
          <p:nvPr/>
        </p:nvCxnSpPr>
        <p:spPr>
          <a:xfrm>
            <a:off x="2274808" y="1131590"/>
            <a:ext cx="4574768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hape 87"/>
          <p:cNvSpPr txBox="1"/>
          <p:nvPr/>
        </p:nvSpPr>
        <p:spPr>
          <a:xfrm>
            <a:off x="323528" y="2592747"/>
            <a:ext cx="2212955" cy="489534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 smtClean="0">
                <a:solidFill>
                  <a:schemeClr val="tx1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Оповещение</a:t>
            </a:r>
            <a:endParaRPr lang="ru-RU" sz="2000" dirty="0">
              <a:solidFill>
                <a:schemeClr val="tx1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11" name="Shape 87"/>
          <p:cNvSpPr txBox="1"/>
          <p:nvPr/>
        </p:nvSpPr>
        <p:spPr>
          <a:xfrm>
            <a:off x="2869842" y="2596850"/>
            <a:ext cx="3384699" cy="489534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 smtClean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Эвакуация</a:t>
            </a:r>
            <a:endParaRPr lang="ru-RU" sz="2000" dirty="0">
              <a:solidFill>
                <a:schemeClr val="tx1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14" name="Shape 87"/>
          <p:cNvSpPr txBox="1"/>
          <p:nvPr/>
        </p:nvSpPr>
        <p:spPr>
          <a:xfrm>
            <a:off x="6480152" y="2596850"/>
            <a:ext cx="2484336" cy="489534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 smtClean="0">
                <a:solidFill>
                  <a:schemeClr val="tx1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Оказание помощи</a:t>
            </a:r>
            <a:endParaRPr lang="ru-RU" sz="2000" dirty="0">
              <a:solidFill>
                <a:schemeClr val="tx1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15" name="Овал 19"/>
          <p:cNvSpPr/>
          <p:nvPr/>
        </p:nvSpPr>
        <p:spPr>
          <a:xfrm>
            <a:off x="7338951" y="1349277"/>
            <a:ext cx="838866" cy="8388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19"/>
          <p:cNvSpPr/>
          <p:nvPr/>
        </p:nvSpPr>
        <p:spPr>
          <a:xfrm>
            <a:off x="1046637" y="1349277"/>
            <a:ext cx="838866" cy="8388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19"/>
          <p:cNvSpPr/>
          <p:nvPr/>
        </p:nvSpPr>
        <p:spPr>
          <a:xfrm>
            <a:off x="4152567" y="1349277"/>
            <a:ext cx="838866" cy="8388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562" y="3608726"/>
            <a:ext cx="1828748" cy="7878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220" y="3290733"/>
            <a:ext cx="2555688" cy="1423883"/>
          </a:xfrm>
          <a:prstGeom prst="rect">
            <a:avLst/>
          </a:prstGeom>
        </p:spPr>
      </p:pic>
      <p:sp>
        <p:nvSpPr>
          <p:cNvPr id="31" name="Shape 87"/>
          <p:cNvSpPr txBox="1"/>
          <p:nvPr/>
        </p:nvSpPr>
        <p:spPr>
          <a:xfrm>
            <a:off x="125804" y="3256553"/>
            <a:ext cx="2492394" cy="1412864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algn="ctr">
              <a:buClr>
                <a:srgbClr val="494429"/>
              </a:buClr>
              <a:buSzPct val="25000"/>
            </a:pPr>
            <a:r>
              <a:rPr lang="ru-RU" sz="1600" dirty="0" smtClean="0"/>
              <a:t>Сигналы </a:t>
            </a:r>
            <a:r>
              <a:rPr lang="ru-RU" sz="1600" dirty="0"/>
              <a:t>опасности, </a:t>
            </a:r>
            <a:r>
              <a:rPr lang="ru-RU" sz="1600" dirty="0" smtClean="0"/>
              <a:t>донесение </a:t>
            </a:r>
            <a:r>
              <a:rPr lang="ru-RU" sz="1600" dirty="0"/>
              <a:t>необходимой информации об обстановке и порядке поведения.</a:t>
            </a:r>
            <a:endParaRPr lang="ru-RU" sz="1600" kern="0" dirty="0" smtClean="0">
              <a:solidFill>
                <a:srgbClr val="000000"/>
              </a:solidFill>
              <a:latin typeface="Casper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32" name="Shape 87"/>
          <p:cNvSpPr txBox="1"/>
          <p:nvPr/>
        </p:nvSpPr>
        <p:spPr>
          <a:xfrm>
            <a:off x="2621880" y="3055531"/>
            <a:ext cx="3917951" cy="1659085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algn="ctr">
              <a:buClr>
                <a:srgbClr val="494429"/>
              </a:buClr>
              <a:buSzPct val="25000"/>
            </a:pPr>
            <a:r>
              <a:rPr lang="ru-RU" sz="1600" dirty="0" smtClean="0"/>
              <a:t>Комплекс </a:t>
            </a:r>
            <a:r>
              <a:rPr lang="ru-RU" sz="1600" dirty="0"/>
              <a:t>мероприятий по организованному вывозу (или выводу) населения из зон прогнозируемых или возникших чрезвычайных ситуаций и его временному размещению в заранее подготовленных безопасных районах. </a:t>
            </a:r>
            <a:endParaRPr lang="ru-RU" sz="1600" kern="0" dirty="0" smtClean="0">
              <a:solidFill>
                <a:srgbClr val="000000"/>
              </a:solidFill>
              <a:latin typeface="Casper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33" name="Shape 87"/>
          <p:cNvSpPr txBox="1"/>
          <p:nvPr/>
        </p:nvSpPr>
        <p:spPr>
          <a:xfrm>
            <a:off x="6484362" y="3490988"/>
            <a:ext cx="2440885" cy="674200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algn="ctr">
              <a:buClr>
                <a:srgbClr val="494429"/>
              </a:buClr>
              <a:buSzPct val="25000"/>
            </a:pPr>
            <a:r>
              <a:rPr lang="ru-RU" sz="1600" dirty="0" smtClean="0">
                <a:sym typeface="Calibri"/>
                <a:rtl val="0"/>
              </a:rPr>
              <a:t>Необходимая </a:t>
            </a:r>
            <a:r>
              <a:rPr lang="ru-RU" sz="1600" smtClean="0">
                <a:sym typeface="Calibri"/>
                <a:rtl val="0"/>
              </a:rPr>
              <a:t>медицинская помощь.</a:t>
            </a:r>
            <a:endParaRPr lang="ru-RU" sz="1600" kern="0" dirty="0" smtClean="0">
              <a:solidFill>
                <a:srgbClr val="000000"/>
              </a:solidFill>
              <a:latin typeface="Casper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7633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9" grpId="0" build="p"/>
      <p:bldP spid="11" grpId="0" build="p"/>
      <p:bldP spid="14" grpId="0" build="p"/>
      <p:bldP spid="31" grpId="0"/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1595" y="195486"/>
            <a:ext cx="683269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Как действовать при радиационной аварии</a:t>
            </a:r>
          </a:p>
        </p:txBody>
      </p:sp>
      <p:cxnSp>
        <p:nvCxnSpPr>
          <p:cNvPr id="13" name="Прямая соединительная линия 3"/>
          <p:cNvCxnSpPr/>
          <p:nvPr/>
        </p:nvCxnSpPr>
        <p:spPr>
          <a:xfrm>
            <a:off x="467544" y="720599"/>
            <a:ext cx="6552728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3850" y="1324962"/>
            <a:ext cx="45365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Защитить </a:t>
            </a:r>
            <a:r>
              <a:rPr lang="ru-RU" sz="1600" dirty="0"/>
              <a:t>органы </a:t>
            </a:r>
            <a:r>
              <a:rPr lang="ru-RU" sz="1600" dirty="0" smtClean="0"/>
              <a:t>дыхания (шарфом, платком и т. п.).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Укрыться в ближайшем помещении.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Оказавшись в помещении, </a:t>
            </a:r>
            <a:r>
              <a:rPr lang="ru-RU" sz="1600" dirty="0" smtClean="0"/>
              <a:t>снять </a:t>
            </a:r>
            <a:r>
              <a:rPr lang="ru-RU" sz="1600" dirty="0"/>
              <a:t>с себя верхнюю одежду и обувь и </a:t>
            </a:r>
            <a:r>
              <a:rPr lang="ru-RU" sz="1600" dirty="0" smtClean="0"/>
              <a:t>поместить </a:t>
            </a:r>
            <a:r>
              <a:rPr lang="ru-RU" sz="1600" dirty="0"/>
              <a:t>их в пластиковый пакет или </a:t>
            </a:r>
            <a:r>
              <a:rPr lang="ru-RU" sz="1600" dirty="0" smtClean="0"/>
              <a:t>плёнку.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Изготовить </a:t>
            </a:r>
            <a:r>
              <a:rPr lang="ru-RU" sz="1600" dirty="0"/>
              <a:t>ватно-марлевую повязку и </a:t>
            </a:r>
            <a:r>
              <a:rPr lang="ru-RU" sz="1600" dirty="0" smtClean="0"/>
              <a:t>защитить </a:t>
            </a:r>
            <a:r>
              <a:rPr lang="ru-RU" sz="1600" dirty="0"/>
              <a:t>ей органы дыхания</a:t>
            </a:r>
            <a:r>
              <a:rPr lang="ru-RU" sz="1600" dirty="0" smtClean="0"/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7579" y="778323"/>
            <a:ext cx="2800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u="sng" dirty="0" smtClean="0">
                <a:solidFill>
                  <a:srgbClr val="0A463C"/>
                </a:solidFill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Находясь на улице</a:t>
            </a:r>
            <a:r>
              <a:rPr lang="ru-RU" sz="2000" dirty="0" smtClean="0">
                <a:solidFill>
                  <a:srgbClr val="0A463C"/>
                </a:solidFill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: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956349" y="2048879"/>
            <a:ext cx="1549972" cy="839427"/>
            <a:chOff x="4943163" y="1905378"/>
            <a:chExt cx="1412694" cy="83942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3163" y="1905378"/>
              <a:ext cx="1412694" cy="83942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7854" y="2239617"/>
              <a:ext cx="286679" cy="505188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7385833" y="1016271"/>
            <a:ext cx="1285282" cy="1117637"/>
            <a:chOff x="5091412" y="2590750"/>
            <a:chExt cx="2194628" cy="1908372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1412" y="2590750"/>
              <a:ext cx="2194628" cy="1908372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ChalkSketch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15" t="9778" r="18956" b="-1"/>
            <a:stretch/>
          </p:blipFill>
          <p:spPr>
            <a:xfrm>
              <a:off x="6156176" y="3363838"/>
              <a:ext cx="288032" cy="297021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13" t="40510" r="38344" b="44396"/>
            <a:stretch/>
          </p:blipFill>
          <p:spPr>
            <a:xfrm>
              <a:off x="6228183" y="3363838"/>
              <a:ext cx="216025" cy="288032"/>
            </a:xfrm>
            <a:prstGeom prst="ellipse">
              <a:avLst/>
            </a:prstGeom>
          </p:spPr>
        </p:pic>
      </p:grpSp>
      <p:grpSp>
        <p:nvGrpSpPr>
          <p:cNvPr id="33" name="Group 32"/>
          <p:cNvGrpSpPr/>
          <p:nvPr/>
        </p:nvGrpSpPr>
        <p:grpSpPr>
          <a:xfrm>
            <a:off x="7534868" y="2848456"/>
            <a:ext cx="1138174" cy="1075825"/>
            <a:chOff x="7020272" y="3099974"/>
            <a:chExt cx="1138174" cy="1075825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0272" y="3099974"/>
              <a:ext cx="1138174" cy="1075825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0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2280" y="3172591"/>
              <a:ext cx="927072" cy="695304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11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07" t="82060" r="47320"/>
            <a:stretch/>
          </p:blipFill>
          <p:spPr>
            <a:xfrm>
              <a:off x="7371280" y="3392410"/>
              <a:ext cx="648072" cy="603753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1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07" t="82060" r="47320"/>
            <a:stretch/>
          </p:blipFill>
          <p:spPr>
            <a:xfrm rot="10174535">
              <a:off x="7207972" y="3138419"/>
              <a:ext cx="648072" cy="603753"/>
            </a:xfrm>
            <a:prstGeom prst="rect">
              <a:avLst/>
            </a:prstGeom>
          </p:spPr>
        </p:pic>
      </p:grpSp>
      <p:pic>
        <p:nvPicPr>
          <p:cNvPr id="46" name="Picture 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3531" y="3544302"/>
            <a:ext cx="993595" cy="114857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04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23850" y="1324962"/>
            <a:ext cx="45365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Закрыть все окна, двери, заклеить вентиляционные отверстия и т. д.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Включить телевизор или радиоприёмник.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Если авария ещё не произошла, герметизировать помещение и укрыть продукты питания, поместив их в пластиковую плёнку и убрав в холодильник.</a:t>
            </a:r>
            <a:endParaRPr lang="ru-RU" sz="1600" dirty="0"/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Если авария произошла, то можно питаться </a:t>
            </a:r>
            <a:r>
              <a:rPr lang="ru-RU" sz="1600" u="sng" dirty="0" smtClean="0"/>
              <a:t>только консервами</a:t>
            </a:r>
            <a:r>
              <a:rPr lang="ru-RU" sz="1600" dirty="0" smtClean="0"/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7579" y="778323"/>
            <a:ext cx="2368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u="sng" dirty="0" smtClean="0">
                <a:solidFill>
                  <a:srgbClr val="0A463C"/>
                </a:solidFill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Находясь дома</a:t>
            </a:r>
            <a:r>
              <a:rPr lang="ru-RU" sz="2000" dirty="0" smtClean="0">
                <a:solidFill>
                  <a:srgbClr val="0A463C"/>
                </a:solidFill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:</a:t>
            </a:r>
          </a:p>
        </p:txBody>
      </p:sp>
      <p:pic>
        <p:nvPicPr>
          <p:cNvPr id="22" name="Picture 6" descr="http://www.coolexpress.ru/images/ventilyaciya_bitovay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367" y="1145768"/>
            <a:ext cx="1030615" cy="1061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066" y="926211"/>
            <a:ext cx="640804" cy="1236551"/>
          </a:xfrm>
          <a:prstGeom prst="rect">
            <a:avLst/>
          </a:prstGeom>
        </p:spPr>
      </p:pic>
      <p:sp>
        <p:nvSpPr>
          <p:cNvPr id="24" name="Скругленный прямоугольник 2"/>
          <p:cNvSpPr/>
          <p:nvPr/>
        </p:nvSpPr>
        <p:spPr>
          <a:xfrm rot="19574220">
            <a:off x="6938209" y="1219463"/>
            <a:ext cx="210349" cy="636649"/>
          </a:xfrm>
          <a:prstGeom prst="roundRect">
            <a:avLst/>
          </a:prstGeom>
          <a:solidFill>
            <a:schemeClr val="bg1">
              <a:lumMod val="9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7"/>
          <p:cNvSpPr/>
          <p:nvPr/>
        </p:nvSpPr>
        <p:spPr>
          <a:xfrm rot="19574220">
            <a:off x="6832412" y="1216095"/>
            <a:ext cx="210349" cy="855301"/>
          </a:xfrm>
          <a:prstGeom prst="roundRect">
            <a:avLst/>
          </a:prstGeom>
          <a:solidFill>
            <a:schemeClr val="bg1">
              <a:lumMod val="9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8"/>
          <p:cNvSpPr/>
          <p:nvPr/>
        </p:nvSpPr>
        <p:spPr>
          <a:xfrm rot="19574220">
            <a:off x="6691484" y="1267008"/>
            <a:ext cx="210349" cy="918721"/>
          </a:xfrm>
          <a:prstGeom prst="roundRect">
            <a:avLst/>
          </a:prstGeom>
          <a:solidFill>
            <a:schemeClr val="bg1">
              <a:lumMod val="9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9"/>
          <p:cNvSpPr/>
          <p:nvPr/>
        </p:nvSpPr>
        <p:spPr>
          <a:xfrm rot="19574220">
            <a:off x="6570302" y="1411719"/>
            <a:ext cx="210349" cy="796371"/>
          </a:xfrm>
          <a:prstGeom prst="roundRect">
            <a:avLst/>
          </a:prstGeom>
          <a:solidFill>
            <a:schemeClr val="bg1">
              <a:lumMod val="9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30"/>
          <p:cNvSpPr/>
          <p:nvPr/>
        </p:nvSpPr>
        <p:spPr>
          <a:xfrm rot="19574220">
            <a:off x="6492620" y="1607883"/>
            <a:ext cx="210349" cy="625175"/>
          </a:xfrm>
          <a:prstGeom prst="roundRect">
            <a:avLst/>
          </a:prstGeom>
          <a:solidFill>
            <a:schemeClr val="bg1">
              <a:lumMod val="9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"/>
          <p:cNvSpPr/>
          <p:nvPr/>
        </p:nvSpPr>
        <p:spPr>
          <a:xfrm>
            <a:off x="7827428" y="866978"/>
            <a:ext cx="720080" cy="133240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2378" y="2206108"/>
            <a:ext cx="963098" cy="882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23781" y="2057722"/>
            <a:ext cx="712315" cy="963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4" t="20318" r="61812" b="45760"/>
          <a:stretch/>
        </p:blipFill>
        <p:spPr>
          <a:xfrm>
            <a:off x="5388342" y="1112438"/>
            <a:ext cx="648072" cy="86409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37283" y="3380444"/>
            <a:ext cx="856897" cy="30035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251" y="3203185"/>
            <a:ext cx="978433" cy="7338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417982" y="3021181"/>
            <a:ext cx="1067732" cy="990729"/>
          </a:xfrm>
          <a:prstGeom prst="rect">
            <a:avLst/>
          </a:prstGeom>
          <a:blipFill dpi="0" rotWithShape="1">
            <a:blip r:embed="rId10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PlasticWrap trans="50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47" name="Picture 4" descr="Консервы, Олово, Может, Овощи, Фаст Фуд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55" y="4020305"/>
            <a:ext cx="800239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331595" y="195486"/>
            <a:ext cx="683269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Как действовать при радиационной аварии</a:t>
            </a:r>
          </a:p>
        </p:txBody>
      </p:sp>
      <p:cxnSp>
        <p:nvCxnSpPr>
          <p:cNvPr id="31" name="Прямая соединительная линия 3"/>
          <p:cNvCxnSpPr/>
          <p:nvPr/>
        </p:nvCxnSpPr>
        <p:spPr>
          <a:xfrm>
            <a:off x="467544" y="720599"/>
            <a:ext cx="6552728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49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  <p:bldP spid="29" grpId="0" animBg="1"/>
      <p:bldP spid="30" grpId="0" animBg="1"/>
      <p:bldP spid="3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3528" y="195486"/>
            <a:ext cx="64491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Как действовать при химической аварии</a:t>
            </a:r>
          </a:p>
        </p:txBody>
      </p:sp>
      <p:cxnSp>
        <p:nvCxnSpPr>
          <p:cNvPr id="13" name="Прямая соединительная линия 3"/>
          <p:cNvCxnSpPr/>
          <p:nvPr/>
        </p:nvCxnSpPr>
        <p:spPr>
          <a:xfrm>
            <a:off x="467544" y="720599"/>
            <a:ext cx="6207901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46646" y="987574"/>
            <a:ext cx="453650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Защитить </a:t>
            </a:r>
            <a:r>
              <a:rPr lang="ru-RU" sz="1600" dirty="0"/>
              <a:t>органы </a:t>
            </a:r>
            <a:r>
              <a:rPr lang="ru-RU" sz="1600" dirty="0" smtClean="0"/>
              <a:t>дыхания (шарфом, платком и т. п.).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Укрыться в ближайшем помещении.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Включить телевизор или радиоприёмник.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При поступлении информации об </a:t>
            </a:r>
            <a:r>
              <a:rPr lang="ru-RU" sz="1600" dirty="0" smtClean="0"/>
              <a:t>эвакуации закрыть </a:t>
            </a:r>
            <a:r>
              <a:rPr lang="ru-RU" sz="1600" dirty="0"/>
              <a:t>окна, отключить все электроприборы и </a:t>
            </a:r>
            <a:r>
              <a:rPr lang="ru-RU" sz="1600" dirty="0" smtClean="0"/>
              <a:t>газ.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Взять </a:t>
            </a:r>
            <a:r>
              <a:rPr lang="ru-RU" sz="1600" dirty="0"/>
              <a:t>деньги, документы, запас непортящихся продуктов на трое суток, а </a:t>
            </a:r>
            <a:r>
              <a:rPr lang="ru-RU" sz="1600" dirty="0" smtClean="0"/>
              <a:t>также </a:t>
            </a:r>
            <a:r>
              <a:rPr lang="ru-RU" sz="1600" dirty="0"/>
              <a:t>необходимые вам вещи. </a:t>
            </a:r>
            <a:endParaRPr lang="ru-RU" sz="1600" dirty="0" smtClean="0"/>
          </a:p>
        </p:txBody>
      </p:sp>
      <p:grpSp>
        <p:nvGrpSpPr>
          <p:cNvPr id="18" name="Group 17"/>
          <p:cNvGrpSpPr/>
          <p:nvPr/>
        </p:nvGrpSpPr>
        <p:grpSpPr>
          <a:xfrm>
            <a:off x="4700119" y="1491630"/>
            <a:ext cx="1732602" cy="839427"/>
            <a:chOff x="4783209" y="1905378"/>
            <a:chExt cx="1732602" cy="83942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3209" y="1905378"/>
              <a:ext cx="1732602" cy="83942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7854" y="2239617"/>
              <a:ext cx="286679" cy="505188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7387760" y="721397"/>
            <a:ext cx="1285282" cy="1117637"/>
            <a:chOff x="5091412" y="2590750"/>
            <a:chExt cx="2194628" cy="1908372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1412" y="2590750"/>
              <a:ext cx="2194628" cy="1908372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ChalkSketch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15" t="9778" r="18956" b="-1"/>
            <a:stretch/>
          </p:blipFill>
          <p:spPr>
            <a:xfrm>
              <a:off x="6156176" y="3363838"/>
              <a:ext cx="288032" cy="297021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13" t="40510" r="38344" b="44396"/>
            <a:stretch/>
          </p:blipFill>
          <p:spPr>
            <a:xfrm>
              <a:off x="6228183" y="3363838"/>
              <a:ext cx="216025" cy="288032"/>
            </a:xfrm>
            <a:prstGeom prst="ellipse">
              <a:avLst/>
            </a:prstGeom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4042" y="2420817"/>
            <a:ext cx="963098" cy="882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5445" y="2272431"/>
            <a:ext cx="712315" cy="963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4799800" y="3010215"/>
            <a:ext cx="1516891" cy="1096730"/>
            <a:chOff x="4799800" y="3010215"/>
            <a:chExt cx="1516891" cy="1096730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753"/>
            <a:stretch/>
          </p:blipFill>
          <p:spPr>
            <a:xfrm>
              <a:off x="5954218" y="3010215"/>
              <a:ext cx="362473" cy="1096730"/>
            </a:xfrm>
            <a:prstGeom prst="rect">
              <a:avLst/>
            </a:prstGeom>
          </p:spPr>
        </p:pic>
        <p:pic>
          <p:nvPicPr>
            <p:cNvPr id="30" name="Рисунок 26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9800" y="3143585"/>
              <a:ext cx="911880" cy="829990"/>
            </a:xfrm>
            <a:prstGeom prst="rect">
              <a:avLst/>
            </a:prstGeom>
          </p:spPr>
        </p:pic>
      </p:grpSp>
      <p:pic>
        <p:nvPicPr>
          <p:cNvPr id="32" name="Picture 4" descr="Консервы, Олово, Может, Овощи, Фаст Фуд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445" y="3973575"/>
            <a:ext cx="800239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1130">
            <a:off x="7859860" y="4015522"/>
            <a:ext cx="887125" cy="70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23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46646" y="987574"/>
            <a:ext cx="453650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 startAt="6"/>
            </a:pPr>
            <a:r>
              <a:rPr lang="ru-RU" sz="1600" dirty="0" smtClean="0"/>
              <a:t>Постараться защитить кожу, использовать индивидуальные средства защиты.</a:t>
            </a:r>
          </a:p>
          <a:p>
            <a:pPr marL="342900" indent="-342900">
              <a:buFont typeface="+mj-lt"/>
              <a:buAutoNum type="arabicPeriod" startAt="6"/>
            </a:pPr>
            <a:endParaRPr lang="ru-RU" sz="1600" dirty="0" smtClean="0"/>
          </a:p>
          <a:p>
            <a:pPr marL="342900" indent="-342900">
              <a:buFont typeface="+mj-lt"/>
              <a:buAutoNum type="arabicPeriod" startAt="6"/>
            </a:pPr>
            <a:r>
              <a:rPr lang="ru-RU" sz="1600" dirty="0" smtClean="0"/>
              <a:t>Спускаясь вниз, громко оповещать соседей об эвакуации.</a:t>
            </a:r>
          </a:p>
          <a:p>
            <a:pPr marL="342900" indent="-342900">
              <a:buFont typeface="+mj-lt"/>
              <a:buAutoNum type="arabicPeriod" startAt="6"/>
            </a:pPr>
            <a:endParaRPr lang="ru-RU" sz="1600" dirty="0" smtClean="0"/>
          </a:p>
          <a:p>
            <a:pPr marL="342900" indent="-342900">
              <a:buFont typeface="+mj-lt"/>
              <a:buAutoNum type="arabicPeriod" startAt="6"/>
            </a:pPr>
            <a:r>
              <a:rPr lang="ru-RU" sz="1600" dirty="0" smtClean="0"/>
              <a:t>Выходить из зоны поражения в направлении, перпендикулярном направлению ветра.</a:t>
            </a:r>
          </a:p>
          <a:p>
            <a:pPr marL="342900" indent="-342900">
              <a:buFont typeface="+mj-lt"/>
              <a:buAutoNum type="arabicPeriod" startAt="6"/>
            </a:pPr>
            <a:endParaRPr lang="ru-RU" sz="1600" dirty="0" smtClean="0"/>
          </a:p>
          <a:p>
            <a:pPr marL="342900" indent="-342900">
              <a:buFont typeface="+mj-lt"/>
              <a:buAutoNum type="arabicPeriod" startAt="6"/>
            </a:pPr>
            <a:r>
              <a:rPr lang="ru-RU" sz="1600" dirty="0" smtClean="0"/>
              <a:t>Для защиты органов дыхания использовать ГП-7.</a:t>
            </a:r>
          </a:p>
        </p:txBody>
      </p:sp>
      <p:pic>
        <p:nvPicPr>
          <p:cNvPr id="20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042" y="692441"/>
            <a:ext cx="634919" cy="1325941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6053046" y="2472228"/>
            <a:ext cx="1867234" cy="1084494"/>
            <a:chOff x="6053046" y="2472228"/>
            <a:chExt cx="1867234" cy="1084494"/>
          </a:xfrm>
        </p:grpSpPr>
        <p:pic>
          <p:nvPicPr>
            <p:cNvPr id="24" name="Рисунок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53046" y="2472228"/>
              <a:ext cx="1860383" cy="1046466"/>
            </a:xfrm>
            <a:prstGeom prst="rect">
              <a:avLst/>
            </a:prstGeom>
          </p:spPr>
        </p:pic>
        <p:pic>
          <p:nvPicPr>
            <p:cNvPr id="26" name="Рисунок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0935">
              <a:off x="7407803" y="2759494"/>
              <a:ext cx="512477" cy="512477"/>
            </a:xfrm>
            <a:prstGeom prst="rect">
              <a:avLst/>
            </a:prstGeom>
            <a:scene3d>
              <a:camera prst="isometricOffAxis1Left"/>
              <a:lightRig rig="threePt" dir="t"/>
            </a:scene3d>
          </p:spPr>
        </p:pic>
        <p:pic>
          <p:nvPicPr>
            <p:cNvPr id="27" name="Рисунок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0935">
              <a:off x="6393806" y="2808723"/>
              <a:ext cx="638143" cy="638143"/>
            </a:xfrm>
            <a:prstGeom prst="rect">
              <a:avLst/>
            </a:prstGeom>
            <a:scene3d>
              <a:camera prst="isometricOffAxis1Left"/>
              <a:lightRig rig="threePt" dir="t"/>
            </a:scene3d>
          </p:spPr>
        </p:pic>
        <p:sp>
          <p:nvSpPr>
            <p:cNvPr id="6" name="Up Arrow 5"/>
            <p:cNvSpPr/>
            <p:nvPr/>
          </p:nvSpPr>
          <p:spPr>
            <a:xfrm rot="20657132">
              <a:off x="7064112" y="2791560"/>
              <a:ext cx="246460" cy="765162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  <a:scene3d>
              <a:camera prst="isometricOffAxis1Top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23528" y="195486"/>
            <a:ext cx="64491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Как действовать при химической аварии</a:t>
            </a:r>
          </a:p>
        </p:txBody>
      </p:sp>
      <p:cxnSp>
        <p:nvCxnSpPr>
          <p:cNvPr id="16" name="Прямая соединительная линия 3"/>
          <p:cNvCxnSpPr/>
          <p:nvPr/>
        </p:nvCxnSpPr>
        <p:spPr>
          <a:xfrm>
            <a:off x="467544" y="720599"/>
            <a:ext cx="6207901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295" y="3459023"/>
            <a:ext cx="1275606" cy="127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58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360" y="2390001"/>
            <a:ext cx="1082382" cy="10823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908" y="2066564"/>
            <a:ext cx="1152128" cy="24060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0" y="2399584"/>
            <a:ext cx="1072799" cy="10727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675" y="2321501"/>
            <a:ext cx="1150882" cy="115088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86" y="3083978"/>
            <a:ext cx="1913715" cy="191371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06" y="241359"/>
            <a:ext cx="1834619" cy="2293274"/>
          </a:xfrm>
          <a:prstGeom prst="rect">
            <a:avLst/>
          </a:prstGeom>
        </p:spPr>
      </p:pic>
      <p:grpSp>
        <p:nvGrpSpPr>
          <p:cNvPr id="23" name="Группа 22"/>
          <p:cNvGrpSpPr/>
          <p:nvPr/>
        </p:nvGrpSpPr>
        <p:grpSpPr>
          <a:xfrm>
            <a:off x="431540" y="610041"/>
            <a:ext cx="1512168" cy="1512168"/>
            <a:chOff x="624930" y="610041"/>
            <a:chExt cx="1512168" cy="1512168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624930" y="610041"/>
              <a:ext cx="1512168" cy="1512168"/>
              <a:chOff x="575556" y="580991"/>
              <a:chExt cx="1620000" cy="1620000"/>
            </a:xfrm>
          </p:grpSpPr>
          <p:sp>
            <p:nvSpPr>
              <p:cNvPr id="3" name="Овал 2"/>
              <p:cNvSpPr/>
              <p:nvPr/>
            </p:nvSpPr>
            <p:spPr>
              <a:xfrm>
                <a:off x="575556" y="580991"/>
                <a:ext cx="1620000" cy="1620000"/>
              </a:xfrm>
              <a:prstGeom prst="ellipse">
                <a:avLst/>
              </a:prstGeom>
              <a:noFill/>
              <a:ln w="139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5" name="Прямая соединительная линия 4"/>
              <p:cNvCxnSpPr>
                <a:stCxn id="3" idx="1"/>
                <a:endCxn id="3" idx="5"/>
              </p:cNvCxnSpPr>
              <p:nvPr/>
            </p:nvCxnSpPr>
            <p:spPr>
              <a:xfrm>
                <a:off x="812800" y="818235"/>
                <a:ext cx="1145512" cy="1145512"/>
              </a:xfrm>
              <a:prstGeom prst="line">
                <a:avLst/>
              </a:prstGeom>
              <a:ln w="1270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300" y="627534"/>
              <a:ext cx="1347424" cy="1347424"/>
            </a:xfrm>
            <a:prstGeom prst="rect">
              <a:avLst/>
            </a:prstGeom>
          </p:spPr>
        </p:pic>
      </p:grpSp>
      <p:grpSp>
        <p:nvGrpSpPr>
          <p:cNvPr id="37" name="Группа 36"/>
          <p:cNvGrpSpPr/>
          <p:nvPr/>
        </p:nvGrpSpPr>
        <p:grpSpPr>
          <a:xfrm>
            <a:off x="5004048" y="640181"/>
            <a:ext cx="1517080" cy="1512168"/>
            <a:chOff x="5174265" y="640181"/>
            <a:chExt cx="1517080" cy="1512168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5179177" y="640181"/>
              <a:ext cx="1512168" cy="1512168"/>
              <a:chOff x="575556" y="580991"/>
              <a:chExt cx="1620000" cy="1620000"/>
            </a:xfrm>
          </p:grpSpPr>
          <p:sp>
            <p:nvSpPr>
              <p:cNvPr id="34" name="Овал 33"/>
              <p:cNvSpPr/>
              <p:nvPr/>
            </p:nvSpPr>
            <p:spPr>
              <a:xfrm>
                <a:off x="575556" y="580991"/>
                <a:ext cx="1620000" cy="1620000"/>
              </a:xfrm>
              <a:prstGeom prst="ellipse">
                <a:avLst/>
              </a:prstGeom>
              <a:noFill/>
              <a:ln w="139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35" name="Прямая соединительная линия 34"/>
              <p:cNvCxnSpPr>
                <a:stCxn id="34" idx="1"/>
                <a:endCxn id="34" idx="5"/>
              </p:cNvCxnSpPr>
              <p:nvPr/>
            </p:nvCxnSpPr>
            <p:spPr>
              <a:xfrm>
                <a:off x="812800" y="818235"/>
                <a:ext cx="1145512" cy="1145512"/>
              </a:xfrm>
              <a:prstGeom prst="line">
                <a:avLst/>
              </a:prstGeom>
              <a:ln w="1270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Облако 35"/>
            <p:cNvSpPr/>
            <p:nvPr/>
          </p:nvSpPr>
          <p:spPr>
            <a:xfrm>
              <a:off x="5174265" y="958184"/>
              <a:ext cx="1517080" cy="876161"/>
            </a:xfrm>
            <a:prstGeom prst="cloud">
              <a:avLst/>
            </a:prstGeom>
            <a:gradFill flip="none" rotWithShape="1">
              <a:gsLst>
                <a:gs pos="2000">
                  <a:schemeClr val="accent2">
                    <a:tint val="50000"/>
                    <a:satMod val="300000"/>
                    <a:alpha val="70000"/>
                  </a:schemeClr>
                </a:gs>
                <a:gs pos="55000">
                  <a:schemeClr val="accent6">
                    <a:lumMod val="40000"/>
                    <a:lumOff val="60000"/>
                    <a:alpha val="70000"/>
                  </a:schemeClr>
                </a:gs>
                <a:gs pos="100000">
                  <a:schemeClr val="accent2">
                    <a:tint val="15000"/>
                    <a:satMod val="350000"/>
                    <a:alpha val="64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  <a:softEdge rad="63500"/>
            </a:effectLst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2591780" y="631912"/>
            <a:ext cx="1512168" cy="1512168"/>
            <a:chOff x="2483768" y="631912"/>
            <a:chExt cx="1512168" cy="1512168"/>
          </a:xfrm>
        </p:grpSpPr>
        <p:grpSp>
          <p:nvGrpSpPr>
            <p:cNvPr id="29" name="Группа 28"/>
            <p:cNvGrpSpPr/>
            <p:nvPr/>
          </p:nvGrpSpPr>
          <p:grpSpPr>
            <a:xfrm>
              <a:off x="2483768" y="631912"/>
              <a:ext cx="1512168" cy="1512168"/>
              <a:chOff x="575556" y="580991"/>
              <a:chExt cx="1620000" cy="1620000"/>
            </a:xfrm>
          </p:grpSpPr>
          <p:sp>
            <p:nvSpPr>
              <p:cNvPr id="31" name="Овал 30"/>
              <p:cNvSpPr/>
              <p:nvPr/>
            </p:nvSpPr>
            <p:spPr>
              <a:xfrm>
                <a:off x="575556" y="580991"/>
                <a:ext cx="1620000" cy="1620000"/>
              </a:xfrm>
              <a:prstGeom prst="ellipse">
                <a:avLst/>
              </a:prstGeom>
              <a:noFill/>
              <a:ln w="139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cxnSp>
            <p:nvCxnSpPr>
              <p:cNvPr id="32" name="Прямая соединительная линия 31"/>
              <p:cNvCxnSpPr>
                <a:stCxn id="31" idx="1"/>
                <a:endCxn id="31" idx="5"/>
              </p:cNvCxnSpPr>
              <p:nvPr/>
            </p:nvCxnSpPr>
            <p:spPr>
              <a:xfrm>
                <a:off x="812800" y="818235"/>
                <a:ext cx="1145512" cy="1145512"/>
              </a:xfrm>
              <a:prstGeom prst="line">
                <a:avLst/>
              </a:prstGeom>
              <a:ln w="1270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7" name="Picture 5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17" t="80673" r="75043"/>
            <a:stretch/>
          </p:blipFill>
          <p:spPr bwMode="auto">
            <a:xfrm>
              <a:off x="2606668" y="1155434"/>
              <a:ext cx="1266368" cy="481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1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8450" b="74234" l="19648" r="8470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16" t="11477" r="7160" b="18793"/>
          <a:stretch/>
        </p:blipFill>
        <p:spPr>
          <a:xfrm>
            <a:off x="7236296" y="3817045"/>
            <a:ext cx="1045030" cy="562709"/>
          </a:xfrm>
          <a:prstGeom prst="ellipse">
            <a:avLst/>
          </a:prstGeom>
          <a:effectLst>
            <a:softEdge rad="31750"/>
          </a:effectLst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423" y="3591395"/>
            <a:ext cx="1011241" cy="449440"/>
          </a:xfrm>
          <a:prstGeom prst="rect">
            <a:avLst/>
          </a:prstGeom>
        </p:spPr>
      </p:pic>
      <p:sp>
        <p:nvSpPr>
          <p:cNvPr id="41" name="Выгнутая вниз стрелка 40"/>
          <p:cNvSpPr/>
          <p:nvPr/>
        </p:nvSpPr>
        <p:spPr>
          <a:xfrm>
            <a:off x="4789886" y="3591396"/>
            <a:ext cx="2230386" cy="905680"/>
          </a:xfrm>
          <a:prstGeom prst="curvedUpArrow">
            <a:avLst/>
          </a:prstGeom>
          <a:solidFill>
            <a:srgbClr val="00B050"/>
          </a:solidFill>
          <a:ln>
            <a:noFill/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4" name="Выгнутая вниз стрелка 43"/>
          <p:cNvSpPr/>
          <p:nvPr/>
        </p:nvSpPr>
        <p:spPr>
          <a:xfrm rot="11572908" flipH="1">
            <a:off x="6447088" y="3282747"/>
            <a:ext cx="2071618" cy="905680"/>
          </a:xfrm>
          <a:prstGeom prst="curvedUpArrow">
            <a:avLst/>
          </a:prstGeom>
          <a:solidFill>
            <a:srgbClr val="00B050"/>
          </a:solidFill>
          <a:ln>
            <a:noFill/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2" name="Рисунок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4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46646" y="915566"/>
            <a:ext cx="45365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 startAt="10"/>
            </a:pPr>
            <a:r>
              <a:rPr lang="ru-RU" sz="1600" dirty="0"/>
              <a:t>При отсутствии возможности покинуть зону поражения </a:t>
            </a:r>
            <a:r>
              <a:rPr lang="ru-RU" sz="1600" dirty="0" smtClean="0"/>
              <a:t>закрыть </a:t>
            </a:r>
            <a:r>
              <a:rPr lang="ru-RU" sz="1600" dirty="0"/>
              <a:t>все окна, двери, заклеить вентиляционные отверстия и т. д</a:t>
            </a:r>
            <a:r>
              <a:rPr lang="ru-RU" sz="1600" dirty="0" smtClean="0"/>
              <a:t>.</a:t>
            </a:r>
          </a:p>
          <a:p>
            <a:pPr marL="342900" indent="-342900">
              <a:buFont typeface="+mj-lt"/>
              <a:buAutoNum type="arabicPeriod" startAt="10"/>
            </a:pPr>
            <a:endParaRPr lang="ru-RU" sz="1600" dirty="0" smtClean="0"/>
          </a:p>
          <a:p>
            <a:pPr marL="342900" indent="-342900">
              <a:buFont typeface="+mj-lt"/>
              <a:buAutoNum type="arabicPeriod" startAt="10"/>
            </a:pPr>
            <a:endParaRPr lang="ru-RU" sz="1600" dirty="0" smtClean="0"/>
          </a:p>
          <a:p>
            <a:pPr marL="342900" indent="-342900">
              <a:buFont typeface="+mj-lt"/>
              <a:buAutoNum type="arabicPeriod" startAt="10"/>
            </a:pPr>
            <a:r>
              <a:rPr lang="ru-RU" sz="1600" dirty="0" smtClean="0"/>
              <a:t>При подозрении на отравление исключить физические нагрузки, принимать обильное питьё.</a:t>
            </a:r>
          </a:p>
          <a:p>
            <a:pPr marL="342900" indent="-342900">
              <a:buFont typeface="+mj-lt"/>
              <a:buAutoNum type="arabicPeriod" startAt="10"/>
            </a:pPr>
            <a:endParaRPr lang="ru-RU" sz="1600" dirty="0" smtClean="0"/>
          </a:p>
          <a:p>
            <a:pPr marL="342900" indent="-342900">
              <a:buFont typeface="+mj-lt"/>
              <a:buAutoNum type="arabicPeriod" startAt="10"/>
            </a:pPr>
            <a:endParaRPr lang="ru-RU" sz="1600" dirty="0" smtClean="0"/>
          </a:p>
          <a:p>
            <a:pPr marL="342900" indent="-342900">
              <a:buFont typeface="+mj-lt"/>
              <a:buAutoNum type="arabicPeriod" startAt="10"/>
            </a:pPr>
            <a:r>
              <a:rPr lang="ru-RU" sz="1600" dirty="0" smtClean="0"/>
              <a:t>При попадании под непосредственное действие АХОВ как можно скорее принять душ и утилизировать заражённую одежду.</a:t>
            </a:r>
          </a:p>
        </p:txBody>
      </p:sp>
      <p:pic>
        <p:nvPicPr>
          <p:cNvPr id="15" name="Picture 6" descr="http://www.coolexpress.ru/images/ventilyaciya_bitovay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367" y="1050340"/>
            <a:ext cx="1030615" cy="1061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066" y="830783"/>
            <a:ext cx="640804" cy="1236551"/>
          </a:xfrm>
          <a:prstGeom prst="rect">
            <a:avLst/>
          </a:prstGeom>
        </p:spPr>
      </p:pic>
      <p:sp>
        <p:nvSpPr>
          <p:cNvPr id="17" name="Скругленный прямоугольник 2"/>
          <p:cNvSpPr/>
          <p:nvPr/>
        </p:nvSpPr>
        <p:spPr>
          <a:xfrm rot="19574220">
            <a:off x="6938209" y="1124035"/>
            <a:ext cx="210349" cy="636649"/>
          </a:xfrm>
          <a:prstGeom prst="roundRect">
            <a:avLst/>
          </a:prstGeom>
          <a:solidFill>
            <a:schemeClr val="bg1">
              <a:lumMod val="9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27"/>
          <p:cNvSpPr/>
          <p:nvPr/>
        </p:nvSpPr>
        <p:spPr>
          <a:xfrm rot="19574220">
            <a:off x="6832412" y="1120667"/>
            <a:ext cx="210349" cy="855301"/>
          </a:xfrm>
          <a:prstGeom prst="roundRect">
            <a:avLst/>
          </a:prstGeom>
          <a:solidFill>
            <a:schemeClr val="bg1">
              <a:lumMod val="9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28"/>
          <p:cNvSpPr/>
          <p:nvPr/>
        </p:nvSpPr>
        <p:spPr>
          <a:xfrm rot="19574220">
            <a:off x="6691484" y="1171580"/>
            <a:ext cx="210349" cy="918721"/>
          </a:xfrm>
          <a:prstGeom prst="roundRect">
            <a:avLst/>
          </a:prstGeom>
          <a:solidFill>
            <a:schemeClr val="bg1">
              <a:lumMod val="9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9"/>
          <p:cNvSpPr/>
          <p:nvPr/>
        </p:nvSpPr>
        <p:spPr>
          <a:xfrm rot="19574220">
            <a:off x="6570302" y="1316291"/>
            <a:ext cx="210349" cy="796371"/>
          </a:xfrm>
          <a:prstGeom prst="roundRect">
            <a:avLst/>
          </a:prstGeom>
          <a:solidFill>
            <a:schemeClr val="bg1">
              <a:lumMod val="9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30"/>
          <p:cNvSpPr/>
          <p:nvPr/>
        </p:nvSpPr>
        <p:spPr>
          <a:xfrm rot="19574220">
            <a:off x="6492620" y="1512455"/>
            <a:ext cx="210349" cy="625175"/>
          </a:xfrm>
          <a:prstGeom prst="roundRect">
            <a:avLst/>
          </a:prstGeom>
          <a:solidFill>
            <a:schemeClr val="bg1">
              <a:lumMod val="9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3"/>
          <p:cNvSpPr/>
          <p:nvPr/>
        </p:nvSpPr>
        <p:spPr>
          <a:xfrm>
            <a:off x="7827428" y="771550"/>
            <a:ext cx="720080" cy="133240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4" t="20318" r="61812" b="45760"/>
          <a:stretch/>
        </p:blipFill>
        <p:spPr>
          <a:xfrm>
            <a:off x="5388342" y="1017010"/>
            <a:ext cx="648072" cy="864096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132907" y="2015499"/>
            <a:ext cx="1588564" cy="1612004"/>
            <a:chOff x="5202180" y="1876058"/>
            <a:chExt cx="1588564" cy="161200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9755" y="2092175"/>
              <a:ext cx="953747" cy="1271663"/>
            </a:xfrm>
            <a:prstGeom prst="rect">
              <a:avLst/>
            </a:prstGeom>
          </p:spPr>
        </p:pic>
        <p:sp>
          <p:nvSpPr>
            <p:cNvPr id="4" name="Oval 3"/>
            <p:cNvSpPr/>
            <p:nvPr/>
          </p:nvSpPr>
          <p:spPr>
            <a:xfrm rot="20807623">
              <a:off x="5574960" y="2346056"/>
              <a:ext cx="678802" cy="298087"/>
            </a:xfrm>
            <a:prstGeom prst="ellipse">
              <a:avLst/>
            </a:prstGeom>
            <a:solidFill>
              <a:srgbClr val="88886E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0" name="Multiply 29"/>
            <p:cNvSpPr/>
            <p:nvPr/>
          </p:nvSpPr>
          <p:spPr>
            <a:xfrm>
              <a:off x="5202180" y="1876058"/>
              <a:ext cx="1588564" cy="1612004"/>
            </a:xfrm>
            <a:prstGeom prst="mathMultiply">
              <a:avLst>
                <a:gd name="adj1" fmla="val 2728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067" y="3627503"/>
            <a:ext cx="1905264" cy="106150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3528" y="195486"/>
            <a:ext cx="64491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Как действовать при химической аварии</a:t>
            </a:r>
          </a:p>
        </p:txBody>
      </p:sp>
      <p:cxnSp>
        <p:nvCxnSpPr>
          <p:cNvPr id="23" name="Прямая соединительная линия 3"/>
          <p:cNvCxnSpPr/>
          <p:nvPr/>
        </p:nvCxnSpPr>
        <p:spPr>
          <a:xfrm>
            <a:off x="467544" y="720599"/>
            <a:ext cx="6207901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38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1" grpId="0" animBg="1"/>
      <p:bldP spid="22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3579" y="195486"/>
            <a:ext cx="87749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Как действовать при угрозе гидродинамической аварии</a:t>
            </a:r>
          </a:p>
        </p:txBody>
      </p:sp>
      <p:cxnSp>
        <p:nvCxnSpPr>
          <p:cNvPr id="13" name="Прямая соединительная линия 3"/>
          <p:cNvCxnSpPr/>
          <p:nvPr/>
        </p:nvCxnSpPr>
        <p:spPr>
          <a:xfrm>
            <a:off x="467544" y="720599"/>
            <a:ext cx="8425631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23850" y="843558"/>
            <a:ext cx="45365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Взять деньги, документы, запас непортящихся продуктов на трое суток, а </a:t>
            </a:r>
            <a:r>
              <a:rPr lang="ru-RU" sz="1600" dirty="0" smtClean="0"/>
              <a:t>также </a:t>
            </a:r>
            <a:r>
              <a:rPr lang="ru-RU" sz="1600" dirty="0"/>
              <a:t>необходимые вам вещи. </a:t>
            </a: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В</a:t>
            </a:r>
            <a:r>
              <a:rPr lang="ru-RU" sz="1600" dirty="0" smtClean="0"/>
              <a:t> </a:t>
            </a:r>
            <a:r>
              <a:rPr lang="ru-RU" sz="1600" dirty="0"/>
              <a:t>установленном порядке выйти из опасной зоны в </a:t>
            </a:r>
            <a:r>
              <a:rPr lang="ru-RU" sz="1600" dirty="0" smtClean="0"/>
              <a:t>назначеный </a:t>
            </a:r>
            <a:r>
              <a:rPr lang="ru-RU" sz="1600" dirty="0"/>
              <a:t>безопасный </a:t>
            </a:r>
            <a:r>
              <a:rPr lang="ru-RU" sz="1600" dirty="0" smtClean="0"/>
              <a:t>район.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Перед </a:t>
            </a:r>
            <a:r>
              <a:rPr lang="ru-RU" sz="1600" dirty="0"/>
              <a:t>тем как покинуть дом, </a:t>
            </a:r>
            <a:r>
              <a:rPr lang="ru-RU" sz="1600" dirty="0" smtClean="0"/>
              <a:t>выключить </a:t>
            </a:r>
            <a:r>
              <a:rPr lang="ru-RU" sz="1600" dirty="0"/>
              <a:t>электричество, газ и плотно закрыть окна, двери и вентиляционные отверстия.</a:t>
            </a:r>
            <a:endParaRPr lang="en-CA" sz="16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4742599" y="2929778"/>
            <a:ext cx="1302744" cy="941899"/>
            <a:chOff x="4799800" y="3010215"/>
            <a:chExt cx="1516891" cy="109673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753"/>
            <a:stretch/>
          </p:blipFill>
          <p:spPr>
            <a:xfrm>
              <a:off x="5954218" y="3010215"/>
              <a:ext cx="362473" cy="1096730"/>
            </a:xfrm>
            <a:prstGeom prst="rect">
              <a:avLst/>
            </a:prstGeom>
          </p:spPr>
        </p:pic>
        <p:pic>
          <p:nvPicPr>
            <p:cNvPr id="24" name="Рисунок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9800" y="3143585"/>
              <a:ext cx="911880" cy="829990"/>
            </a:xfrm>
            <a:prstGeom prst="rect">
              <a:avLst/>
            </a:prstGeom>
          </p:spPr>
        </p:pic>
      </p:grpSp>
      <p:pic>
        <p:nvPicPr>
          <p:cNvPr id="25" name="Picture 4" descr="Консервы, Олово, Может, Овощи, Фаст Фуд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103" y="939292"/>
            <a:ext cx="800239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1130">
            <a:off x="6429518" y="981239"/>
            <a:ext cx="887125" cy="7028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43" t="22305" b="25382"/>
          <a:stretch/>
        </p:blipFill>
        <p:spPr>
          <a:xfrm>
            <a:off x="6720472" y="1783288"/>
            <a:ext cx="1883976" cy="1224136"/>
          </a:xfrm>
          <a:prstGeom prst="rect">
            <a:avLst/>
          </a:prstGeom>
        </p:spPr>
      </p:pic>
      <p:pic>
        <p:nvPicPr>
          <p:cNvPr id="29" name="Picture 6" descr="http://www.coolexpress.ru/images/ventilyaciya_bitovaya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054" y="3903014"/>
            <a:ext cx="1030615" cy="1061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753" y="3683457"/>
            <a:ext cx="640804" cy="1236551"/>
          </a:xfrm>
          <a:prstGeom prst="rect">
            <a:avLst/>
          </a:prstGeom>
        </p:spPr>
      </p:pic>
      <p:sp>
        <p:nvSpPr>
          <p:cNvPr id="33" name="Скругленный прямоугольник 2"/>
          <p:cNvSpPr/>
          <p:nvPr/>
        </p:nvSpPr>
        <p:spPr>
          <a:xfrm rot="19574220">
            <a:off x="7147896" y="3976709"/>
            <a:ext cx="210349" cy="636649"/>
          </a:xfrm>
          <a:prstGeom prst="roundRect">
            <a:avLst/>
          </a:prstGeom>
          <a:solidFill>
            <a:schemeClr val="bg1">
              <a:lumMod val="9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27"/>
          <p:cNvSpPr/>
          <p:nvPr/>
        </p:nvSpPr>
        <p:spPr>
          <a:xfrm rot="19574220">
            <a:off x="7042099" y="3973341"/>
            <a:ext cx="210349" cy="855301"/>
          </a:xfrm>
          <a:prstGeom prst="roundRect">
            <a:avLst/>
          </a:prstGeom>
          <a:solidFill>
            <a:schemeClr val="bg1">
              <a:lumMod val="9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28"/>
          <p:cNvSpPr/>
          <p:nvPr/>
        </p:nvSpPr>
        <p:spPr>
          <a:xfrm rot="19574220">
            <a:off x="6901171" y="4024254"/>
            <a:ext cx="210349" cy="918721"/>
          </a:xfrm>
          <a:prstGeom prst="roundRect">
            <a:avLst/>
          </a:prstGeom>
          <a:solidFill>
            <a:schemeClr val="bg1">
              <a:lumMod val="9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29"/>
          <p:cNvSpPr/>
          <p:nvPr/>
        </p:nvSpPr>
        <p:spPr>
          <a:xfrm rot="19574220">
            <a:off x="6779989" y="4168965"/>
            <a:ext cx="210349" cy="796371"/>
          </a:xfrm>
          <a:prstGeom prst="roundRect">
            <a:avLst/>
          </a:prstGeom>
          <a:solidFill>
            <a:schemeClr val="bg1">
              <a:lumMod val="9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0"/>
          <p:cNvSpPr/>
          <p:nvPr/>
        </p:nvSpPr>
        <p:spPr>
          <a:xfrm rot="19574220">
            <a:off x="6702307" y="4365129"/>
            <a:ext cx="210349" cy="625175"/>
          </a:xfrm>
          <a:prstGeom prst="roundRect">
            <a:avLst/>
          </a:prstGeom>
          <a:solidFill>
            <a:schemeClr val="bg1">
              <a:lumMod val="9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"/>
          <p:cNvSpPr/>
          <p:nvPr/>
        </p:nvSpPr>
        <p:spPr>
          <a:xfrm>
            <a:off x="8037115" y="3624224"/>
            <a:ext cx="720080" cy="133240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4" t="20318" r="61812" b="45760"/>
          <a:stretch/>
        </p:blipFill>
        <p:spPr>
          <a:xfrm>
            <a:off x="5608229" y="3963535"/>
            <a:ext cx="648072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72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33579" y="195486"/>
            <a:ext cx="7766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Как действовать при гидродинамической аварии</a:t>
            </a:r>
          </a:p>
        </p:txBody>
      </p:sp>
      <p:cxnSp>
        <p:nvCxnSpPr>
          <p:cNvPr id="13" name="Прямая соединительная линия 3"/>
          <p:cNvCxnSpPr/>
          <p:nvPr/>
        </p:nvCxnSpPr>
        <p:spPr>
          <a:xfrm>
            <a:off x="467544" y="720599"/>
            <a:ext cx="7488832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23850" y="669920"/>
            <a:ext cx="453650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Занять возвышенное место.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При отсутствии возможности выполнить пункт 1 укрыться на верхних этажах здания.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При отстутствии возможности выполнить пункты 1 и 2 забраться на высокое дерево.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Оказавшись в воде, набрать как можно больше воздуха и нырнуть в основание волны.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Выбраться на сухое место.</a:t>
            </a:r>
            <a:endParaRPr lang="en-CA" sz="16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4710755" y="1430151"/>
            <a:ext cx="1725886" cy="936104"/>
            <a:chOff x="4957465" y="1758469"/>
            <a:chExt cx="1725886" cy="936104"/>
          </a:xfrm>
        </p:grpSpPr>
        <p:grpSp>
          <p:nvGrpSpPr>
            <p:cNvPr id="28" name="Group 27"/>
            <p:cNvGrpSpPr/>
            <p:nvPr/>
          </p:nvGrpSpPr>
          <p:grpSpPr>
            <a:xfrm>
              <a:off x="4957465" y="1758469"/>
              <a:ext cx="1725886" cy="936104"/>
              <a:chOff x="7094264" y="3978176"/>
              <a:chExt cx="1725886" cy="936104"/>
            </a:xfrm>
          </p:grpSpPr>
          <p:pic>
            <p:nvPicPr>
              <p:cNvPr id="32" name="Picture 31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109" b="17443"/>
              <a:stretch/>
            </p:blipFill>
            <p:spPr>
              <a:xfrm>
                <a:off x="7094264" y="3978176"/>
                <a:ext cx="1725886" cy="936104"/>
              </a:xfrm>
              <a:prstGeom prst="rect">
                <a:avLst/>
              </a:prstGeom>
            </p:spPr>
          </p:pic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421080" y="4083918"/>
                <a:ext cx="250143" cy="720874"/>
              </a:xfrm>
              <a:prstGeom prst="rect">
                <a:avLst/>
              </a:prstGeom>
            </p:spPr>
          </p:pic>
        </p:grpSp>
        <p:sp>
          <p:nvSpPr>
            <p:cNvPr id="31" name="TextBox 30"/>
            <p:cNvSpPr txBox="1"/>
            <p:nvPr/>
          </p:nvSpPr>
          <p:spPr>
            <a:xfrm>
              <a:off x="4957465" y="2063065"/>
              <a:ext cx="1390124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500" dirty="0" smtClean="0">
                  <a:solidFill>
                    <a:srgbClr val="C00000"/>
                  </a:solidFill>
                </a:rPr>
                <a:t>Верхний этаж</a:t>
              </a:r>
              <a:endParaRPr lang="en-CA" sz="15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385162" y="2190546"/>
            <a:ext cx="1520083" cy="1500842"/>
            <a:chOff x="6408635" y="2500714"/>
            <a:chExt cx="1445158" cy="1426865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8635" y="2500714"/>
              <a:ext cx="1445158" cy="1426865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732386" flipH="1">
              <a:off x="7270602" y="2976858"/>
              <a:ext cx="488455" cy="488455"/>
            </a:xfrm>
            <a:prstGeom prst="rect">
              <a:avLst/>
            </a:prstGeom>
          </p:spPr>
        </p:pic>
      </p:grpSp>
      <p:grpSp>
        <p:nvGrpSpPr>
          <p:cNvPr id="44" name="Group 43"/>
          <p:cNvGrpSpPr/>
          <p:nvPr/>
        </p:nvGrpSpPr>
        <p:grpSpPr>
          <a:xfrm>
            <a:off x="7364154" y="694703"/>
            <a:ext cx="1470432" cy="1274650"/>
            <a:chOff x="6829413" y="408714"/>
            <a:chExt cx="1470432" cy="127465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0379" y="455087"/>
              <a:ext cx="1228277" cy="1228277"/>
            </a:xfrm>
            <a:prstGeom prst="rect">
              <a:avLst/>
            </a:prstGeom>
          </p:spPr>
        </p:pic>
        <p:grpSp>
          <p:nvGrpSpPr>
            <p:cNvPr id="46" name="Group 45"/>
            <p:cNvGrpSpPr/>
            <p:nvPr/>
          </p:nvGrpSpPr>
          <p:grpSpPr>
            <a:xfrm>
              <a:off x="6829413" y="1059582"/>
              <a:ext cx="1470432" cy="623782"/>
              <a:chOff x="0" y="3363837"/>
              <a:chExt cx="9180512" cy="1787661"/>
            </a:xfrm>
          </p:grpSpPr>
          <p:pic>
            <p:nvPicPr>
              <p:cNvPr id="48" name="Picture 47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2331" r="54725"/>
              <a:stretch/>
            </p:blipFill>
            <p:spPr>
              <a:xfrm>
                <a:off x="0" y="3371835"/>
                <a:ext cx="4572000" cy="1779663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2331" r="54725"/>
              <a:stretch/>
            </p:blipFill>
            <p:spPr>
              <a:xfrm>
                <a:off x="4572000" y="3363837"/>
                <a:ext cx="4608512" cy="1779663"/>
              </a:xfrm>
              <a:prstGeom prst="rect">
                <a:avLst/>
              </a:prstGeom>
            </p:spPr>
          </p:pic>
        </p:grpSp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454" r="10132"/>
            <a:stretch/>
          </p:blipFill>
          <p:spPr>
            <a:xfrm>
              <a:off x="7324114" y="408714"/>
              <a:ext cx="308029" cy="420513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6906111" y="4156720"/>
            <a:ext cx="1668481" cy="732080"/>
            <a:chOff x="6906111" y="4156720"/>
            <a:chExt cx="1668481" cy="73208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44" t="77857" r="28538" b="-103"/>
            <a:stretch/>
          </p:blipFill>
          <p:spPr>
            <a:xfrm>
              <a:off x="6906111" y="4156720"/>
              <a:ext cx="1668481" cy="72008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2092" y="4302350"/>
              <a:ext cx="229957" cy="574450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54" t="97882" r="31649" b="-104"/>
            <a:stretch/>
          </p:blipFill>
          <p:spPr>
            <a:xfrm>
              <a:off x="8067070" y="4798800"/>
              <a:ext cx="360000" cy="90000"/>
            </a:xfrm>
            <a:prstGeom prst="rect">
              <a:avLst/>
            </a:prstGeom>
            <a:effectLst>
              <a:softEdge rad="12700"/>
            </a:effectLst>
          </p:spPr>
        </p:pic>
      </p:grpSp>
      <p:grpSp>
        <p:nvGrpSpPr>
          <p:cNvPr id="8" name="Group 7"/>
          <p:cNvGrpSpPr/>
          <p:nvPr/>
        </p:nvGrpSpPr>
        <p:grpSpPr>
          <a:xfrm>
            <a:off x="4681810" y="3305542"/>
            <a:ext cx="1971648" cy="875164"/>
            <a:chOff x="4681810" y="3305542"/>
            <a:chExt cx="1971648" cy="87516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133" b="61200"/>
            <a:stretch/>
          </p:blipFill>
          <p:spPr>
            <a:xfrm flipH="1">
              <a:off x="4681810" y="3305542"/>
              <a:ext cx="1754831" cy="875164"/>
            </a:xfrm>
            <a:prstGeom prst="rect">
              <a:avLst/>
            </a:prstGeom>
          </p:spPr>
        </p:pic>
        <p:sp>
          <p:nvSpPr>
            <p:cNvPr id="7" name="Right Arrow 6"/>
            <p:cNvSpPr/>
            <p:nvPr/>
          </p:nvSpPr>
          <p:spPr>
            <a:xfrm rot="9721803">
              <a:off x="6149402" y="3836944"/>
              <a:ext cx="504056" cy="249673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79566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23850" y="1090354"/>
            <a:ext cx="45365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Отключить электричество.</a:t>
            </a:r>
            <a:endParaRPr lang="ru-RU" sz="1600" dirty="0"/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Подать сигнал для спасателей: </a:t>
            </a:r>
            <a:r>
              <a:rPr lang="ru-RU" sz="1600" dirty="0"/>
              <a:t>днём — </a:t>
            </a:r>
            <a:r>
              <a:rPr lang="ru-RU" sz="1600" dirty="0" smtClean="0"/>
              <a:t>флаг из яркой ткани, ночью — фонарь.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По возможности использовать радиоприёмник с автономным питанием для получения информации.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/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/>
              <a:t>Защитить продукты питания от воды.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/>
          </a:p>
          <a:p>
            <a:pPr marL="342900" indent="-342900">
              <a:buFont typeface="+mj-lt"/>
              <a:buAutoNum type="arabicPeriod"/>
            </a:pPr>
            <a:r>
              <a:rPr lang="ru-RU" sz="1600" dirty="0"/>
              <a:t>По возможности собрать всё, что может быть использовано в качестве плавательных средств.</a:t>
            </a:r>
          </a:p>
        </p:txBody>
      </p:sp>
      <p:pic>
        <p:nvPicPr>
          <p:cNvPr id="34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1113368"/>
            <a:ext cx="783145" cy="71281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71096" y="768659"/>
            <a:ext cx="5461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u="sng" dirty="0" smtClean="0">
                <a:solidFill>
                  <a:srgbClr val="0A463C"/>
                </a:solidFill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При отсутствии возможности покинуть дом</a:t>
            </a:r>
            <a:r>
              <a:rPr lang="ru-RU" sz="2000" dirty="0" smtClean="0">
                <a:solidFill>
                  <a:srgbClr val="0A463C"/>
                </a:solidFill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200"/>
          <a:stretch/>
        </p:blipFill>
        <p:spPr>
          <a:xfrm>
            <a:off x="4913108" y="1616260"/>
            <a:ext cx="1344221" cy="9579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995" y="1663791"/>
            <a:ext cx="1129309" cy="98776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51664" y="3507890"/>
            <a:ext cx="856897" cy="30035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632" y="3330631"/>
            <a:ext cx="978433" cy="733825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4932363" y="3148627"/>
            <a:ext cx="1067732" cy="990729"/>
          </a:xfrm>
          <a:prstGeom prst="rect">
            <a:avLst/>
          </a:prstGeom>
          <a:blipFill dpi="0" rotWithShape="1">
            <a:blip r:embed="rId8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PlasticWrap trans="50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7236937" y="3811994"/>
            <a:ext cx="466379" cy="1121103"/>
          </a:xfrm>
          <a:prstGeom prst="rect">
            <a:avLst/>
          </a:prstGeom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75970" y="2173189"/>
            <a:ext cx="836221" cy="113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33579" y="195486"/>
            <a:ext cx="7766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Как действовать при гидродинамической аварии</a:t>
            </a:r>
          </a:p>
        </p:txBody>
      </p:sp>
      <p:cxnSp>
        <p:nvCxnSpPr>
          <p:cNvPr id="17" name="Прямая соединительная линия 3"/>
          <p:cNvCxnSpPr/>
          <p:nvPr/>
        </p:nvCxnSpPr>
        <p:spPr>
          <a:xfrm>
            <a:off x="467544" y="720599"/>
            <a:ext cx="7488832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37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2523" y="195486"/>
            <a:ext cx="65917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Самостоятельно эвакуироваться можно:</a:t>
            </a:r>
          </a:p>
        </p:txBody>
      </p:sp>
      <p:cxnSp>
        <p:nvCxnSpPr>
          <p:cNvPr id="13" name="Прямая соединительная линия 3"/>
          <p:cNvCxnSpPr/>
          <p:nvPr/>
        </p:nvCxnSpPr>
        <p:spPr>
          <a:xfrm>
            <a:off x="467544" y="720599"/>
            <a:ext cx="5990078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3850" y="1150749"/>
            <a:ext cx="453650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1600" dirty="0"/>
              <a:t>Если в пределах видимости есть незатопленная территория</a:t>
            </a:r>
            <a:r>
              <a:rPr lang="ru-RU" sz="1600" dirty="0" smtClean="0"/>
              <a:t>.</a:t>
            </a:r>
          </a:p>
          <a:p>
            <a:pPr marL="342900" lvl="0" indent="-342900">
              <a:buFont typeface="+mj-lt"/>
              <a:buAutoNum type="arabicPeriod"/>
            </a:pPr>
            <a:endParaRPr lang="ru-RU" sz="1600" dirty="0" smtClean="0"/>
          </a:p>
          <a:p>
            <a:pPr marL="342900" lvl="0" indent="-342900">
              <a:buFont typeface="+mj-lt"/>
              <a:buAutoNum type="arabicPeriod"/>
            </a:pPr>
            <a:endParaRPr lang="en-CA" sz="1600" dirty="0"/>
          </a:p>
          <a:p>
            <a:pPr marL="342900" lvl="0" indent="-342900">
              <a:buFont typeface="+mj-lt"/>
              <a:buAutoNum type="arabicPeriod"/>
            </a:pPr>
            <a:r>
              <a:rPr lang="ru-RU" sz="1600" dirty="0"/>
              <a:t>При явной угрозе ухудшения обстановки</a:t>
            </a:r>
            <a:r>
              <a:rPr lang="ru-RU" sz="1600" dirty="0" smtClean="0"/>
              <a:t>.</a:t>
            </a:r>
          </a:p>
          <a:p>
            <a:pPr marL="342900" lvl="0" indent="-342900">
              <a:buFont typeface="+mj-lt"/>
              <a:buAutoNum type="arabicPeriod"/>
            </a:pPr>
            <a:endParaRPr lang="ru-RU" sz="1600" dirty="0" smtClean="0"/>
          </a:p>
          <a:p>
            <a:pPr marL="342900" lvl="0" indent="-342900">
              <a:buFont typeface="+mj-lt"/>
              <a:buAutoNum type="arabicPeriod"/>
            </a:pPr>
            <a:endParaRPr lang="en-CA" sz="1600" dirty="0"/>
          </a:p>
          <a:p>
            <a:pPr marL="342900" lvl="0" indent="-342900">
              <a:buFont typeface="+mj-lt"/>
              <a:buAutoNum type="arabicPeriod"/>
            </a:pPr>
            <a:r>
              <a:rPr lang="ru-RU" sz="1600" dirty="0"/>
              <a:t>При острой </a:t>
            </a:r>
            <a:r>
              <a:rPr lang="ru-RU" sz="1600" dirty="0" smtClean="0"/>
              <a:t>необходимости </a:t>
            </a:r>
            <a:r>
              <a:rPr lang="ru-RU" sz="1600" dirty="0"/>
              <a:t>медицинской помощи</a:t>
            </a:r>
            <a:r>
              <a:rPr lang="ru-RU" sz="1600" dirty="0" smtClean="0"/>
              <a:t>.</a:t>
            </a:r>
          </a:p>
          <a:p>
            <a:pPr marL="342900" lvl="0" indent="-342900">
              <a:buFont typeface="+mj-lt"/>
              <a:buAutoNum type="arabicPeriod"/>
            </a:pPr>
            <a:endParaRPr lang="ru-RU" sz="1600" dirty="0" smtClean="0"/>
          </a:p>
          <a:p>
            <a:pPr marL="342900" lvl="0" indent="-342900">
              <a:buFont typeface="+mj-lt"/>
              <a:buAutoNum type="arabicPeriod"/>
            </a:pPr>
            <a:endParaRPr lang="en-CA" sz="1600" dirty="0"/>
          </a:p>
          <a:p>
            <a:pPr marL="342900" lvl="0" indent="-342900">
              <a:buFont typeface="+mj-lt"/>
              <a:buAutoNum type="arabicPeriod"/>
            </a:pPr>
            <a:r>
              <a:rPr lang="ru-RU" sz="1600" dirty="0"/>
              <a:t>При полном израсходовании продуктов питания или питьевой воды.</a:t>
            </a:r>
            <a:endParaRPr lang="en-CA" sz="1600" dirty="0"/>
          </a:p>
        </p:txBody>
      </p:sp>
      <p:grpSp>
        <p:nvGrpSpPr>
          <p:cNvPr id="46" name="Group 45"/>
          <p:cNvGrpSpPr/>
          <p:nvPr/>
        </p:nvGrpSpPr>
        <p:grpSpPr>
          <a:xfrm>
            <a:off x="6228183" y="596305"/>
            <a:ext cx="2664991" cy="1108888"/>
            <a:chOff x="5076056" y="434013"/>
            <a:chExt cx="3838378" cy="151561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1965" b="44750"/>
            <a:stretch/>
          </p:blipFill>
          <p:spPr>
            <a:xfrm>
              <a:off x="5076056" y="434013"/>
              <a:ext cx="3817119" cy="1515619"/>
            </a:xfrm>
            <a:prstGeom prst="rect">
              <a:avLst/>
            </a:prstGeom>
          </p:spPr>
        </p:pic>
        <p:grpSp>
          <p:nvGrpSpPr>
            <p:cNvPr id="40" name="Group 39"/>
            <p:cNvGrpSpPr/>
            <p:nvPr/>
          </p:nvGrpSpPr>
          <p:grpSpPr>
            <a:xfrm>
              <a:off x="7776285" y="1059582"/>
              <a:ext cx="1138149" cy="790654"/>
              <a:chOff x="6830379" y="408714"/>
              <a:chExt cx="1228277" cy="853264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4307"/>
              <a:stretch/>
            </p:blipFill>
            <p:spPr>
              <a:xfrm>
                <a:off x="6830379" y="455087"/>
                <a:ext cx="1228277" cy="806891"/>
              </a:xfrm>
              <a:prstGeom prst="rect">
                <a:avLst/>
              </a:prstGeom>
            </p:spPr>
          </p:pic>
          <p:pic>
            <p:nvPicPr>
              <p:cNvPr id="43" name="Picture 4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3454" r="10132"/>
              <a:stretch/>
            </p:blipFill>
            <p:spPr>
              <a:xfrm>
                <a:off x="7324114" y="408714"/>
                <a:ext cx="308029" cy="420513"/>
              </a:xfrm>
              <a:prstGeom prst="rect">
                <a:avLst/>
              </a:prstGeom>
            </p:spPr>
          </p:pic>
        </p:grpSp>
      </p:grpSp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92"/>
          <a:stretch/>
        </p:blipFill>
        <p:spPr>
          <a:xfrm>
            <a:off x="6853296" y="2571750"/>
            <a:ext cx="1809480" cy="1049639"/>
          </a:xfrm>
          <a:prstGeom prst="rect">
            <a:avLst/>
          </a:prstGeom>
        </p:spPr>
      </p:pic>
      <p:grpSp>
        <p:nvGrpSpPr>
          <p:cNvPr id="52" name="Group 51"/>
          <p:cNvGrpSpPr/>
          <p:nvPr/>
        </p:nvGrpSpPr>
        <p:grpSpPr>
          <a:xfrm>
            <a:off x="4809053" y="1501147"/>
            <a:ext cx="1470432" cy="1274650"/>
            <a:chOff x="6829413" y="408714"/>
            <a:chExt cx="1470432" cy="1274650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0379" y="455087"/>
              <a:ext cx="1228277" cy="1228277"/>
            </a:xfrm>
            <a:prstGeom prst="rect">
              <a:avLst/>
            </a:prstGeom>
          </p:spPr>
        </p:pic>
        <p:grpSp>
          <p:nvGrpSpPr>
            <p:cNvPr id="54" name="Group 53"/>
            <p:cNvGrpSpPr/>
            <p:nvPr/>
          </p:nvGrpSpPr>
          <p:grpSpPr>
            <a:xfrm>
              <a:off x="6829413" y="1059582"/>
              <a:ext cx="1470432" cy="623782"/>
              <a:chOff x="0" y="3363837"/>
              <a:chExt cx="9180512" cy="1787661"/>
            </a:xfrm>
          </p:grpSpPr>
          <p:pic>
            <p:nvPicPr>
              <p:cNvPr id="56" name="Picture 55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2331" r="54725"/>
              <a:stretch/>
            </p:blipFill>
            <p:spPr>
              <a:xfrm>
                <a:off x="0" y="3371835"/>
                <a:ext cx="4572000" cy="1779663"/>
              </a:xfrm>
              <a:prstGeom prst="rect">
                <a:avLst/>
              </a:prstGeom>
            </p:spPr>
          </p:pic>
          <p:pic>
            <p:nvPicPr>
              <p:cNvPr id="57" name="Picture 56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2331" r="54725"/>
              <a:stretch/>
            </p:blipFill>
            <p:spPr>
              <a:xfrm>
                <a:off x="4572000" y="3363837"/>
                <a:ext cx="4608512" cy="1779663"/>
              </a:xfrm>
              <a:prstGeom prst="rect">
                <a:avLst/>
              </a:prstGeom>
            </p:spPr>
          </p:pic>
        </p:grpSp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454" r="10132"/>
            <a:stretch/>
          </p:blipFill>
          <p:spPr>
            <a:xfrm>
              <a:off x="7324114" y="408714"/>
              <a:ext cx="308029" cy="420513"/>
            </a:xfrm>
            <a:prstGeom prst="rect">
              <a:avLst/>
            </a:prstGeom>
          </p:spPr>
        </p:pic>
      </p:grpSp>
      <p:pic>
        <p:nvPicPr>
          <p:cNvPr id="48" name="Picture 4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918" y="2101964"/>
            <a:ext cx="733675" cy="522377"/>
          </a:xfrm>
          <a:prstGeom prst="rect">
            <a:avLst/>
          </a:prstGeom>
        </p:spPr>
      </p:pic>
      <p:pic>
        <p:nvPicPr>
          <p:cNvPr id="58" name="Picture 4" descr="Консервы, Олово, Может, Овощи, Фаст Фуд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585" y="3795886"/>
            <a:ext cx="800239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713" y="3501374"/>
            <a:ext cx="417031" cy="1151007"/>
          </a:xfrm>
          <a:prstGeom prst="rect">
            <a:avLst/>
          </a:prstGeom>
        </p:spPr>
      </p:pic>
      <p:pic>
        <p:nvPicPr>
          <p:cNvPr id="60" name="Picture 4" descr="Консервы, Олово, Может, Овощи, Фаст Фуд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899" y="3795886"/>
            <a:ext cx="800239" cy="85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22" y="3502117"/>
            <a:ext cx="417031" cy="115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30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7.40741E-7 L -0.00868 -0.0858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" y="-42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9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61571" y="195486"/>
            <a:ext cx="780363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Как действовать при пожаре на железной дороге</a:t>
            </a:r>
          </a:p>
        </p:txBody>
      </p:sp>
      <p:cxnSp>
        <p:nvCxnSpPr>
          <p:cNvPr id="13" name="Прямая соединительная линия 3"/>
          <p:cNvCxnSpPr/>
          <p:nvPr/>
        </p:nvCxnSpPr>
        <p:spPr>
          <a:xfrm>
            <a:off x="467544" y="720599"/>
            <a:ext cx="7411986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51520" y="771550"/>
            <a:ext cx="454347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500" dirty="0"/>
              <a:t>Н</a:t>
            </a:r>
            <a:r>
              <a:rPr lang="ru-RU" sz="1500" dirty="0" smtClean="0"/>
              <a:t>емедленно </a:t>
            </a:r>
            <a:r>
              <a:rPr lang="ru-RU" sz="1500" dirty="0"/>
              <a:t>сообщить </a:t>
            </a:r>
            <a:r>
              <a:rPr lang="ru-RU" sz="1500" dirty="0" smtClean="0"/>
              <a:t>о пожаре проводнику.</a:t>
            </a:r>
          </a:p>
          <a:p>
            <a:pPr marL="342900" indent="-342900">
              <a:buFont typeface="+mj-lt"/>
              <a:buAutoNum type="arabicPeriod"/>
            </a:pPr>
            <a:endParaRPr lang="ru-RU" sz="15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500" dirty="0" smtClean="0"/>
              <a:t>При отсутствии возможности связаться с проводником, </a:t>
            </a:r>
            <a:r>
              <a:rPr lang="ru-RU" sz="1500" dirty="0"/>
              <a:t>начальником поезда или </a:t>
            </a:r>
            <a:r>
              <a:rPr lang="ru-RU" sz="1500" dirty="0" smtClean="0"/>
              <a:t>машинистом остановить </a:t>
            </a:r>
            <a:r>
              <a:rPr lang="ru-RU" sz="1500" dirty="0"/>
              <a:t>поезд с помощью </a:t>
            </a:r>
            <a:r>
              <a:rPr lang="ru-RU" sz="1500" dirty="0" smtClean="0"/>
              <a:t>стоп-крана.</a:t>
            </a:r>
          </a:p>
          <a:p>
            <a:pPr marL="342900" indent="-342900">
              <a:buFont typeface="+mj-lt"/>
              <a:buAutoNum type="arabicPeriod"/>
            </a:pPr>
            <a:endParaRPr lang="ru-RU" sz="15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500" dirty="0" smtClean="0"/>
              <a:t>Попытаться </a:t>
            </a:r>
            <a:r>
              <a:rPr lang="ru-RU" sz="1500" dirty="0"/>
              <a:t>покинуть </a:t>
            </a:r>
            <a:r>
              <a:rPr lang="ru-RU" sz="1500" dirty="0" smtClean="0"/>
              <a:t>поезд.</a:t>
            </a:r>
          </a:p>
          <a:p>
            <a:pPr marL="342900" indent="-342900">
              <a:buFont typeface="+mj-lt"/>
              <a:buAutoNum type="arabicPeriod"/>
            </a:pPr>
            <a:endParaRPr lang="ru-RU" sz="1500" dirty="0" smtClean="0"/>
          </a:p>
          <a:p>
            <a:pPr marL="342900" indent="-342900">
              <a:buFont typeface="+mj-lt"/>
              <a:buAutoNum type="arabicPeriod"/>
            </a:pPr>
            <a:r>
              <a:rPr lang="ru-RU" sz="1500" dirty="0" smtClean="0"/>
              <a:t>При </a:t>
            </a:r>
            <a:r>
              <a:rPr lang="ru-RU" sz="1500" dirty="0"/>
              <a:t>движении горящего поезда </a:t>
            </a:r>
            <a:r>
              <a:rPr lang="ru-RU" sz="1500" dirty="0" smtClean="0"/>
              <a:t>не </a:t>
            </a:r>
            <a:r>
              <a:rPr lang="ru-RU" sz="1500" dirty="0"/>
              <a:t>выпрыгивать. </a:t>
            </a:r>
            <a:r>
              <a:rPr lang="ru-RU" sz="1500" dirty="0" smtClean="0"/>
              <a:t>Перейти </a:t>
            </a:r>
            <a:r>
              <a:rPr lang="ru-RU" sz="1500" dirty="0"/>
              <a:t>в наиболее удалённые от пожара вагоны, плотно закрывая за собой двери. Для защиты органов дыхания </a:t>
            </a:r>
            <a:r>
              <a:rPr lang="ru-RU" sz="1500" dirty="0" smtClean="0"/>
              <a:t>использовать </a:t>
            </a:r>
            <a:r>
              <a:rPr lang="ru-RU" sz="1500" dirty="0"/>
              <a:t>мокрую ткань</a:t>
            </a:r>
            <a:r>
              <a:rPr lang="ru-RU" sz="1500" dirty="0" smtClean="0"/>
              <a:t>.</a:t>
            </a:r>
            <a:endParaRPr lang="en-US" sz="1500" dirty="0" smtClean="0"/>
          </a:p>
          <a:p>
            <a:pPr marL="342900" indent="-342900">
              <a:buFont typeface="+mj-lt"/>
              <a:buAutoNum type="arabicPeriod"/>
            </a:pPr>
            <a:endParaRPr lang="en-US" sz="1500" dirty="0"/>
          </a:p>
          <a:p>
            <a:pPr marL="342900" indent="-342900">
              <a:buFont typeface="+mj-lt"/>
              <a:buAutoNum type="arabicPeriod"/>
            </a:pPr>
            <a:r>
              <a:rPr lang="ru-RU" sz="1500" dirty="0" smtClean="0"/>
              <a:t>В случае аварии попытаться зафиксировать своё положение; как только вагон обретёт устойчивость, покинуть поезд.</a:t>
            </a:r>
            <a:endParaRPr lang="en-CA" sz="1500" dirty="0"/>
          </a:p>
        </p:txBody>
      </p:sp>
      <p:grpSp>
        <p:nvGrpSpPr>
          <p:cNvPr id="71" name="Group 70"/>
          <p:cNvGrpSpPr/>
          <p:nvPr/>
        </p:nvGrpSpPr>
        <p:grpSpPr>
          <a:xfrm>
            <a:off x="4662983" y="663215"/>
            <a:ext cx="4312174" cy="888739"/>
            <a:chOff x="4572000" y="681960"/>
            <a:chExt cx="4312174" cy="888739"/>
          </a:xfrm>
        </p:grpSpPr>
        <p:grpSp>
          <p:nvGrpSpPr>
            <p:cNvPr id="9" name="Group 8"/>
            <p:cNvGrpSpPr/>
            <p:nvPr/>
          </p:nvGrpSpPr>
          <p:grpSpPr>
            <a:xfrm>
              <a:off x="4572000" y="1059582"/>
              <a:ext cx="4104456" cy="511117"/>
              <a:chOff x="4283968" y="1137973"/>
              <a:chExt cx="4954168" cy="511117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0152" y="1137973"/>
                <a:ext cx="1713808" cy="511117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83968" y="1137973"/>
                <a:ext cx="1833846" cy="511117"/>
              </a:xfrm>
              <a:prstGeom prst="rect">
                <a:avLst/>
              </a:prstGeom>
            </p:spPr>
          </p:pic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4328" y="1137973"/>
                <a:ext cx="1713808" cy="511117"/>
              </a:xfrm>
              <a:prstGeom prst="rect">
                <a:avLst/>
              </a:prstGeom>
            </p:spPr>
          </p:pic>
        </p:grpSp>
        <p:sp>
          <p:nvSpPr>
            <p:cNvPr id="12" name="Rounded Rectangular Callout 11"/>
            <p:cNvSpPr/>
            <p:nvPr/>
          </p:nvSpPr>
          <p:spPr>
            <a:xfrm>
              <a:off x="7788547" y="681960"/>
              <a:ext cx="1095627" cy="444290"/>
            </a:xfrm>
            <a:prstGeom prst="wedgeRoundRectCallout">
              <a:avLst>
                <a:gd name="adj1" fmla="val -21494"/>
                <a:gd name="adj2" fmla="val 73219"/>
                <a:gd name="adj3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Пожар!</a:t>
              </a:r>
              <a:endParaRPr lang="en-CA" dirty="0">
                <a:solidFill>
                  <a:schemeClr val="tx1"/>
                </a:solidFill>
              </a:endParaRPr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4572000" y="1491630"/>
              <a:ext cx="4129781" cy="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4741124" y="3501272"/>
            <a:ext cx="4129781" cy="779016"/>
            <a:chOff x="4738069" y="3588375"/>
            <a:chExt cx="4129781" cy="779016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419" t="62764" r="48393" b="10484"/>
            <a:stretch/>
          </p:blipFill>
          <p:spPr>
            <a:xfrm rot="2438094">
              <a:off x="5531015" y="3636293"/>
              <a:ext cx="558595" cy="433262"/>
            </a:xfrm>
            <a:prstGeom prst="rect">
              <a:avLst/>
            </a:prstGeom>
            <a:effectLst>
              <a:softEdge rad="12700"/>
            </a:effectLst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419" t="62764" r="48393" b="10484"/>
            <a:stretch/>
          </p:blipFill>
          <p:spPr>
            <a:xfrm rot="2438094">
              <a:off x="5845009" y="3588375"/>
              <a:ext cx="558595" cy="433262"/>
            </a:xfrm>
            <a:prstGeom prst="rect">
              <a:avLst/>
            </a:prstGeom>
            <a:effectLst>
              <a:softEdge rad="12700"/>
            </a:effectLst>
          </p:spPr>
        </p:pic>
        <p:grpSp>
          <p:nvGrpSpPr>
            <p:cNvPr id="50" name="Group 49"/>
            <p:cNvGrpSpPr/>
            <p:nvPr/>
          </p:nvGrpSpPr>
          <p:grpSpPr>
            <a:xfrm>
              <a:off x="4763394" y="3856274"/>
              <a:ext cx="4104456" cy="511117"/>
              <a:chOff x="4283968" y="1137973"/>
              <a:chExt cx="4954168" cy="511117"/>
            </a:xfrm>
          </p:grpSpPr>
          <p:pic>
            <p:nvPicPr>
              <p:cNvPr id="51" name="Picture 5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0152" y="1137973"/>
                <a:ext cx="1713808" cy="511117"/>
              </a:xfrm>
              <a:prstGeom prst="rect">
                <a:avLst/>
              </a:prstGeom>
            </p:spPr>
          </p:pic>
          <p:pic>
            <p:nvPicPr>
              <p:cNvPr id="52" name="Picture 5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83968" y="1137973"/>
                <a:ext cx="1833846" cy="511117"/>
              </a:xfrm>
              <a:prstGeom prst="rect">
                <a:avLst/>
              </a:prstGeom>
            </p:spPr>
          </p:pic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4328" y="1137973"/>
                <a:ext cx="1713808" cy="511117"/>
              </a:xfrm>
              <a:prstGeom prst="rect">
                <a:avLst/>
              </a:prstGeom>
            </p:spPr>
          </p:pic>
        </p:grpSp>
        <p:cxnSp>
          <p:nvCxnSpPr>
            <p:cNvPr id="57" name="Straight Connector 56"/>
            <p:cNvCxnSpPr/>
            <p:nvPr/>
          </p:nvCxnSpPr>
          <p:spPr>
            <a:xfrm>
              <a:off x="4738069" y="4299942"/>
              <a:ext cx="4129781" cy="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4732099" y="1944358"/>
            <a:ext cx="4202729" cy="511117"/>
            <a:chOff x="4732099" y="1944358"/>
            <a:chExt cx="4202729" cy="511117"/>
          </a:xfrm>
        </p:grpSpPr>
        <p:grpSp>
          <p:nvGrpSpPr>
            <p:cNvPr id="42" name="Group 41"/>
            <p:cNvGrpSpPr/>
            <p:nvPr/>
          </p:nvGrpSpPr>
          <p:grpSpPr>
            <a:xfrm>
              <a:off x="4788719" y="1944358"/>
              <a:ext cx="4104456" cy="511117"/>
              <a:chOff x="4283968" y="1137973"/>
              <a:chExt cx="4954168" cy="511117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0152" y="1137973"/>
                <a:ext cx="1713808" cy="511117"/>
              </a:xfrm>
              <a:prstGeom prst="rect">
                <a:avLst/>
              </a:prstGeom>
            </p:spPr>
          </p:pic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83968" y="1137973"/>
                <a:ext cx="1833846" cy="511117"/>
              </a:xfrm>
              <a:prstGeom prst="rect">
                <a:avLst/>
              </a:prstGeom>
            </p:spPr>
          </p:pic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4328" y="1137973"/>
                <a:ext cx="1713808" cy="511117"/>
              </a:xfrm>
              <a:prstGeom prst="rect">
                <a:avLst/>
              </a:prstGeom>
            </p:spPr>
          </p:pic>
        </p:grpSp>
        <p:cxnSp>
          <p:nvCxnSpPr>
            <p:cNvPr id="26" name="Straight Connector 25"/>
            <p:cNvCxnSpPr/>
            <p:nvPr/>
          </p:nvCxnSpPr>
          <p:spPr>
            <a:xfrm>
              <a:off x="4732099" y="2379403"/>
              <a:ext cx="4129781" cy="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9" name="Picture 5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13" t="24242" b="32828"/>
            <a:stretch/>
          </p:blipFill>
          <p:spPr>
            <a:xfrm>
              <a:off x="5228192" y="2295635"/>
              <a:ext cx="262029" cy="92777"/>
            </a:xfrm>
            <a:prstGeom prst="rect">
              <a:avLst/>
            </a:prstGeom>
            <a:noFill/>
            <a:ln>
              <a:noFill/>
            </a:ln>
            <a:effectLst>
              <a:softEdge rad="31750"/>
            </a:effectLst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13" t="24242" b="32828"/>
            <a:stretch/>
          </p:blipFill>
          <p:spPr>
            <a:xfrm>
              <a:off x="6089670" y="2308101"/>
              <a:ext cx="262029" cy="92777"/>
            </a:xfrm>
            <a:prstGeom prst="rect">
              <a:avLst/>
            </a:prstGeom>
            <a:noFill/>
            <a:ln>
              <a:noFill/>
            </a:ln>
            <a:effectLst>
              <a:softEdge rad="31750"/>
            </a:effectLst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13" t="24242" b="32828"/>
            <a:stretch/>
          </p:blipFill>
          <p:spPr>
            <a:xfrm>
              <a:off x="6480817" y="2298905"/>
              <a:ext cx="262029" cy="92777"/>
            </a:xfrm>
            <a:prstGeom prst="rect">
              <a:avLst/>
            </a:prstGeom>
            <a:noFill/>
            <a:ln>
              <a:noFill/>
            </a:ln>
            <a:effectLst>
              <a:softEdge rad="31750"/>
            </a:effectLst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13" t="24242" b="32828"/>
            <a:stretch/>
          </p:blipFill>
          <p:spPr>
            <a:xfrm>
              <a:off x="7384837" y="2295946"/>
              <a:ext cx="262029" cy="92777"/>
            </a:xfrm>
            <a:prstGeom prst="rect">
              <a:avLst/>
            </a:prstGeom>
            <a:noFill/>
            <a:ln>
              <a:noFill/>
            </a:ln>
            <a:effectLst>
              <a:softEdge rad="31750"/>
            </a:effectLst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13" t="24242" b="32828"/>
            <a:stretch/>
          </p:blipFill>
          <p:spPr>
            <a:xfrm>
              <a:off x="7803175" y="2295635"/>
              <a:ext cx="262029" cy="92777"/>
            </a:xfrm>
            <a:prstGeom prst="rect">
              <a:avLst/>
            </a:prstGeom>
            <a:noFill/>
            <a:ln>
              <a:noFill/>
            </a:ln>
            <a:effectLst>
              <a:softEdge rad="31750"/>
            </a:effectLst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513" t="24242" b="32828"/>
            <a:stretch/>
          </p:blipFill>
          <p:spPr>
            <a:xfrm>
              <a:off x="8672799" y="2297649"/>
              <a:ext cx="262029" cy="92777"/>
            </a:xfrm>
            <a:prstGeom prst="rect">
              <a:avLst/>
            </a:prstGeom>
            <a:noFill/>
            <a:ln>
              <a:noFill/>
            </a:ln>
            <a:effectLst>
              <a:softEdge rad="31750"/>
            </a:effectLst>
          </p:spPr>
        </p:pic>
      </p:grpSp>
      <p:grpSp>
        <p:nvGrpSpPr>
          <p:cNvPr id="69" name="Group 68"/>
          <p:cNvGrpSpPr/>
          <p:nvPr/>
        </p:nvGrpSpPr>
        <p:grpSpPr>
          <a:xfrm>
            <a:off x="4672547" y="2685999"/>
            <a:ext cx="4345805" cy="511117"/>
            <a:chOff x="4355976" y="2715638"/>
            <a:chExt cx="4345805" cy="511117"/>
          </a:xfrm>
        </p:grpSpPr>
        <p:grpSp>
          <p:nvGrpSpPr>
            <p:cNvPr id="46" name="Group 45"/>
            <p:cNvGrpSpPr/>
            <p:nvPr/>
          </p:nvGrpSpPr>
          <p:grpSpPr>
            <a:xfrm>
              <a:off x="4420443" y="2715638"/>
              <a:ext cx="4104456" cy="511117"/>
              <a:chOff x="4283968" y="1137973"/>
              <a:chExt cx="4954168" cy="511117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40152" y="1137973"/>
                <a:ext cx="1713808" cy="511117"/>
              </a:xfrm>
              <a:prstGeom prst="rect">
                <a:avLst/>
              </a:prstGeom>
            </p:spPr>
          </p:pic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83968" y="1137973"/>
                <a:ext cx="1833846" cy="511117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4328" y="1137973"/>
                <a:ext cx="1713808" cy="511117"/>
              </a:xfrm>
              <a:prstGeom prst="rect">
                <a:avLst/>
              </a:prstGeom>
            </p:spPr>
          </p:pic>
        </p:grpSp>
        <p:cxnSp>
          <p:nvCxnSpPr>
            <p:cNvPr id="56" name="Straight Connector 55"/>
            <p:cNvCxnSpPr/>
            <p:nvPr/>
          </p:nvCxnSpPr>
          <p:spPr>
            <a:xfrm>
              <a:off x="4355976" y="3151217"/>
              <a:ext cx="4129781" cy="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448651" y="2792473"/>
              <a:ext cx="253130" cy="3796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195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43608" y="1365612"/>
            <a:ext cx="55856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Каждому жителю необходимо изучить рекомендации населению по обеспечению личной безопасности в условиях чрезвычайных ситуаций техногенного характера.</a:t>
            </a:r>
          </a:p>
          <a:p>
            <a:endParaRPr lang="ru-RU" dirty="0" smtClean="0"/>
          </a:p>
          <a:p>
            <a:r>
              <a:rPr lang="ru-RU" b="1" dirty="0" smtClean="0"/>
              <a:t>Не поддаваться панике!</a:t>
            </a:r>
          </a:p>
          <a:p>
            <a:endParaRPr lang="ru-RU" dirty="0" smtClean="0"/>
          </a:p>
          <a:p>
            <a:r>
              <a:rPr lang="ru-RU" dirty="0" smtClean="0"/>
              <a:t>Шанс на спасение есть практически в любой ситуации.</a:t>
            </a:r>
            <a:endParaRPr lang="ru-RU" kern="0" dirty="0">
              <a:solidFill>
                <a:srgbClr val="000000"/>
              </a:solidFill>
              <a:cs typeface="Arial"/>
              <a:sym typeface="Arial"/>
              <a:rtl val="0"/>
            </a:endParaRPr>
          </a:p>
        </p:txBody>
      </p:sp>
      <p:sp>
        <p:nvSpPr>
          <p:cNvPr id="18" name="Shape 87"/>
          <p:cNvSpPr txBox="1"/>
          <p:nvPr/>
        </p:nvSpPr>
        <p:spPr>
          <a:xfrm>
            <a:off x="483500" y="1401750"/>
            <a:ext cx="416092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>
              <a:buClr>
                <a:srgbClr val="494429"/>
              </a:buClr>
              <a:buSzPct val="25000"/>
            </a:pPr>
            <a:r>
              <a:rPr lang="en-US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1</a:t>
            </a:r>
            <a:r>
              <a:rPr lang="ru-RU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.</a:t>
            </a:r>
            <a:endParaRPr lang="ru-RU" sz="2200" kern="0" dirty="0">
              <a:solidFill>
                <a:srgbClr val="0A463C"/>
              </a:solidFill>
              <a:latin typeface="Casper Bold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19" name="Shape 87"/>
          <p:cNvSpPr txBox="1"/>
          <p:nvPr/>
        </p:nvSpPr>
        <p:spPr>
          <a:xfrm>
            <a:off x="483500" y="2643758"/>
            <a:ext cx="416092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>
              <a:buClr>
                <a:srgbClr val="494429"/>
              </a:buClr>
              <a:buSzPct val="25000"/>
            </a:pPr>
            <a:r>
              <a:rPr lang="en-US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2</a:t>
            </a:r>
            <a:r>
              <a:rPr lang="ru-RU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.</a:t>
            </a:r>
            <a:endParaRPr lang="ru-RU" sz="2200" kern="0" dirty="0">
              <a:solidFill>
                <a:srgbClr val="0A463C"/>
              </a:solidFill>
              <a:latin typeface="Casper Bold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20" name="Shape 87"/>
          <p:cNvSpPr txBox="1"/>
          <p:nvPr/>
        </p:nvSpPr>
        <p:spPr>
          <a:xfrm>
            <a:off x="483500" y="3363838"/>
            <a:ext cx="416092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>
              <a:buClr>
                <a:srgbClr val="494429"/>
              </a:buClr>
              <a:buSzPct val="25000"/>
            </a:pPr>
            <a:r>
              <a:rPr lang="en-US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3</a:t>
            </a:r>
            <a:r>
              <a:rPr lang="ru-RU" sz="2200" kern="0" dirty="0" smtClean="0">
                <a:solidFill>
                  <a:srgbClr val="0A463C"/>
                </a:solidFill>
                <a:latin typeface="Casper Bold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  <a:rtl val="0"/>
              </a:rPr>
              <a:t>.</a:t>
            </a:r>
            <a:endParaRPr lang="ru-RU" sz="2200" kern="0" dirty="0">
              <a:solidFill>
                <a:srgbClr val="0A463C"/>
              </a:solidFill>
              <a:latin typeface="Casper Bold"/>
              <a:ea typeface="Blogger Sans" panose="02000506030000020004" pitchFamily="50" charset="0"/>
              <a:cs typeface="Segoe UI Semibold" panose="020B0702040204020203" pitchFamily="34" charset="0"/>
              <a:sym typeface="Calibri"/>
              <a:rtl val="0"/>
            </a:endParaRPr>
          </a:p>
        </p:txBody>
      </p:sp>
      <p:sp>
        <p:nvSpPr>
          <p:cNvPr id="21" name="Shape 87"/>
          <p:cNvSpPr txBox="1"/>
          <p:nvPr/>
        </p:nvSpPr>
        <p:spPr>
          <a:xfrm>
            <a:off x="387500" y="376594"/>
            <a:ext cx="5444975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>
              <a:buClr>
                <a:srgbClr val="494429"/>
              </a:buClr>
              <a:buSzPct val="25000"/>
            </a:pPr>
            <a:r>
              <a:rPr lang="ru-RU" sz="22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Основные выводы</a:t>
            </a:r>
            <a:endParaRPr lang="ru-RU" sz="2200" dirty="0">
              <a:solidFill>
                <a:srgbClr val="0A463C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cxnSp>
        <p:nvCxnSpPr>
          <p:cNvPr id="22" name="Прямая соединительная линия 3"/>
          <p:cNvCxnSpPr/>
          <p:nvPr/>
        </p:nvCxnSpPr>
        <p:spPr>
          <a:xfrm>
            <a:off x="387500" y="951750"/>
            <a:ext cx="2564500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4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19" grpId="0" build="p"/>
      <p:bldP spid="20" grpId="0" build="p"/>
      <p:bldP spid="21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asper Bold"/>
        <a:ea typeface=""/>
        <a:cs typeface=""/>
      </a:majorFont>
      <a:minorFont>
        <a:latin typeface="Caspe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2048</TotalTime>
  <Words>686</Words>
  <Application>Microsoft Office PowerPoint</Application>
  <PresentationFormat>Экран (16:9)</PresentationFormat>
  <Paragraphs>133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Blogger Sans</vt:lpstr>
      <vt:lpstr>Calibri</vt:lpstr>
      <vt:lpstr>Casper</vt:lpstr>
      <vt:lpstr>Casper Bold</vt:lpstr>
      <vt:lpstr>Segoe UI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CompEdu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231</cp:revision>
  <dcterms:created xsi:type="dcterms:W3CDTF">2015-02-13T08:31:40Z</dcterms:created>
  <dcterms:modified xsi:type="dcterms:W3CDTF">2016-05-12T12:58:09Z</dcterms:modified>
</cp:coreProperties>
</file>