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1" r:id="rId2"/>
    <p:sldId id="286" r:id="rId3"/>
    <p:sldId id="307" r:id="rId4"/>
    <p:sldId id="308" r:id="rId5"/>
    <p:sldId id="310" r:id="rId6"/>
    <p:sldId id="314" r:id="rId7"/>
    <p:sldId id="293" r:id="rId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orient="horz" pos="3072">
          <p15:clr>
            <a:srgbClr val="A4A3A4"/>
          </p15:clr>
        </p15:guide>
        <p15:guide id="4" pos="2880">
          <p15:clr>
            <a:srgbClr val="A4A3A4"/>
          </p15:clr>
        </p15:guide>
        <p15:guide id="5" pos="3107">
          <p15:clr>
            <a:srgbClr val="A4A3A4"/>
          </p15:clr>
        </p15:guide>
        <p15:guide id="6" pos="2653">
          <p15:clr>
            <a:srgbClr val="A4A3A4"/>
          </p15:clr>
        </p15:guide>
        <p15:guide id="7" pos="204">
          <p15:clr>
            <a:srgbClr val="A4A3A4"/>
          </p15:clr>
        </p15:guide>
        <p15:guide id="8" pos="56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9F9D"/>
    <a:srgbClr val="EDB71F"/>
    <a:srgbClr val="88886E"/>
    <a:srgbClr val="8918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howGuides="1">
      <p:cViewPr varScale="1">
        <p:scale>
          <a:sx n="106" d="100"/>
          <a:sy n="106" d="100"/>
        </p:scale>
        <p:origin x="906" y="90"/>
      </p:cViewPr>
      <p:guideLst>
        <p:guide orient="horz" pos="1620"/>
        <p:guide orient="horz" pos="169"/>
        <p:guide orient="horz" pos="3072"/>
        <p:guide pos="2880"/>
        <p:guide pos="3107"/>
        <p:guide pos="2653"/>
        <p:guide pos="204"/>
        <p:guide pos="56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9B4283-508D-4A9F-BCB2-9469EBCF846C}" type="datetimeFigureOut">
              <a:rPr lang="en-CA" smtClean="0"/>
              <a:t>2016-03-31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444E8A-C9BF-4DB9-B030-8E60E85011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7834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31.03.2016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71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31.03.2016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312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31.03.2016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080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31.03.2016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994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31.03.2016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110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31.03.2016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822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31.03.2016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018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31.03.2016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236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31.03.2016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435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31.03.2016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046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31.03.2016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195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9E8E3C-F5AD-48A9-8CCF-6676CEE549F6}" type="datetimeFigureOut">
              <a:rPr lang="ru-RU" smtClean="0"/>
              <a:t>31.03.2016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611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7303644" y="0"/>
            <a:ext cx="1846921" cy="5143500"/>
          </a:xfrm>
          <a:prstGeom prst="rect">
            <a:avLst/>
          </a:prstGeom>
          <a:solidFill>
            <a:srgbClr val="949F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1475656" y="1488326"/>
            <a:ext cx="45368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latin typeface="+mj-lt"/>
              </a:rPr>
              <a:t>Военные </a:t>
            </a:r>
            <a:r>
              <a:rPr lang="ru-RU" sz="3000" b="1" dirty="0">
                <a:latin typeface="+mj-lt"/>
              </a:rPr>
              <a:t>угрозы национальной безопасности России и национальная оборона</a:t>
            </a:r>
            <a:endParaRPr lang="ru-RU" sz="3000" dirty="0">
              <a:effectLst/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9" r="12282"/>
          <a:stretch/>
        </p:blipFill>
        <p:spPr>
          <a:xfrm>
            <a:off x="7303644" y="1742036"/>
            <a:ext cx="1846921" cy="1659427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7303644" y="450189"/>
            <a:ext cx="1840355" cy="1245696"/>
            <a:chOff x="7246844" y="0"/>
            <a:chExt cx="1897156" cy="1294756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6844" y="0"/>
              <a:ext cx="1897156" cy="1264771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66260" y="29985"/>
              <a:ext cx="669191" cy="1264771"/>
            </a:xfrm>
            <a:prstGeom prst="rect">
              <a:avLst/>
            </a:prstGeom>
          </p:spPr>
        </p:pic>
      </p:grpSp>
      <p:pic>
        <p:nvPicPr>
          <p:cNvPr id="7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3435312"/>
            <a:ext cx="1585504" cy="1585504"/>
          </a:xfrm>
          <a:prstGeom prst="rect">
            <a:avLst/>
          </a:prstGeom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206578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9587" y="195486"/>
            <a:ext cx="517650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Национальная безопасность РФ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7134" y="1356470"/>
            <a:ext cx="85693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Национальная безопасность </a:t>
            </a:r>
            <a:r>
              <a:rPr lang="ru-RU" sz="1600" dirty="0" smtClean="0"/>
              <a:t>— это состояние </a:t>
            </a:r>
            <a:r>
              <a:rPr lang="ru-RU" sz="1600" dirty="0"/>
              <a:t>защищённости личности, общества и государства от внутренних и внешних угроз, которое позволяет обеспечить конституционные права, свободы, достойное качество и уровень жизни граждан, суверенитет, территориальную целостность и устойчивое развитие Российской Федерации, оборону и безопасность государства.</a:t>
            </a:r>
            <a:endParaRPr lang="en-CA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317134" y="3363838"/>
            <a:ext cx="85693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Угроза национальной безопасности </a:t>
            </a:r>
            <a:r>
              <a:rPr lang="ru-RU" sz="1600" dirty="0" smtClean="0"/>
              <a:t>— это прямая или косвенная возможность нанесения ущерба </a:t>
            </a:r>
            <a:r>
              <a:rPr lang="ru-RU" sz="1600" dirty="0"/>
              <a:t>защищённости личности, </a:t>
            </a:r>
            <a:r>
              <a:rPr lang="ru-RU" sz="1600" dirty="0" smtClean="0"/>
              <a:t>обеспечению конституционных прав, свобод, достойному качеству </a:t>
            </a:r>
            <a:r>
              <a:rPr lang="ru-RU" sz="1600" dirty="0"/>
              <a:t>и </a:t>
            </a:r>
            <a:r>
              <a:rPr lang="ru-RU" sz="1600" dirty="0" smtClean="0"/>
              <a:t>уровню </a:t>
            </a:r>
            <a:r>
              <a:rPr lang="ru-RU" sz="1600" dirty="0"/>
              <a:t>жизни граждан, </a:t>
            </a:r>
            <a:r>
              <a:rPr lang="ru-RU" sz="1600" dirty="0" smtClean="0"/>
              <a:t>суверенитету, территориальной целостности </a:t>
            </a:r>
            <a:r>
              <a:rPr lang="ru-RU" sz="1600" dirty="0"/>
              <a:t>и </a:t>
            </a:r>
            <a:r>
              <a:rPr lang="ru-RU" sz="1600" dirty="0" smtClean="0"/>
              <a:t>устойчивости развития </a:t>
            </a:r>
            <a:r>
              <a:rPr lang="ru-RU" sz="1600" dirty="0"/>
              <a:t>Российской Федерации, </a:t>
            </a:r>
            <a:r>
              <a:rPr lang="ru-RU" sz="1600" dirty="0" smtClean="0"/>
              <a:t>обороне </a:t>
            </a:r>
            <a:r>
              <a:rPr lang="ru-RU" sz="1600" dirty="0"/>
              <a:t>и </a:t>
            </a:r>
            <a:r>
              <a:rPr lang="ru-RU" sz="1600" dirty="0" smtClean="0"/>
              <a:t>безопасности </a:t>
            </a:r>
            <a:r>
              <a:rPr lang="ru-RU" sz="1600" dirty="0"/>
              <a:t>государства.</a:t>
            </a:r>
            <a:endParaRPr lang="en-CA" sz="1600" dirty="0"/>
          </a:p>
        </p:txBody>
      </p:sp>
      <p:cxnSp>
        <p:nvCxnSpPr>
          <p:cNvPr id="22" name="Прямая соединительная линия 3"/>
          <p:cNvCxnSpPr/>
          <p:nvPr/>
        </p:nvCxnSpPr>
        <p:spPr>
          <a:xfrm>
            <a:off x="467544" y="666070"/>
            <a:ext cx="4752528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047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0" b="20601"/>
          <a:stretch/>
        </p:blipFill>
        <p:spPr>
          <a:xfrm>
            <a:off x="0" y="-96627"/>
            <a:ext cx="9036496" cy="5336754"/>
          </a:xfrm>
          <a:prstGeom prst="rect">
            <a:avLst/>
          </a:prstGeom>
        </p:spPr>
      </p:pic>
      <p:pic>
        <p:nvPicPr>
          <p:cNvPr id="1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36096" y="1131590"/>
            <a:ext cx="1955920" cy="195592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131590"/>
            <a:ext cx="1955920" cy="195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9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9588" y="195486"/>
            <a:ext cx="61846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Угрозы национальной безопасности РФ</a:t>
            </a:r>
          </a:p>
        </p:txBody>
      </p:sp>
      <p:cxnSp>
        <p:nvCxnSpPr>
          <p:cNvPr id="13" name="Прямая соединительная линия 3"/>
          <p:cNvCxnSpPr/>
          <p:nvPr/>
        </p:nvCxnSpPr>
        <p:spPr>
          <a:xfrm>
            <a:off x="467544" y="672540"/>
            <a:ext cx="5832648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46646" y="1120552"/>
            <a:ext cx="453650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Политика </a:t>
            </a:r>
            <a:r>
              <a:rPr lang="ru-RU" sz="1600" dirty="0"/>
              <a:t>ряда зарубежных стран, направленная на </a:t>
            </a:r>
            <a:r>
              <a:rPr lang="ru-RU" sz="1600"/>
              <a:t>достижение </a:t>
            </a:r>
            <a:r>
              <a:rPr lang="ru-RU" sz="1600" smtClean="0"/>
              <a:t>превосходства </a:t>
            </a:r>
            <a:r>
              <a:rPr lang="ru-RU" sz="1600" dirty="0"/>
              <a:t>в военной </a:t>
            </a:r>
            <a:r>
              <a:rPr lang="ru-RU" sz="1600" dirty="0" smtClean="0"/>
              <a:t>сфере.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Экономическое </a:t>
            </a:r>
            <a:r>
              <a:rPr lang="ru-RU" sz="1600" dirty="0"/>
              <a:t>давление, непрерывно оказываемое на </a:t>
            </a:r>
            <a:r>
              <a:rPr lang="ru-RU" sz="1600" dirty="0" smtClean="0"/>
              <a:t>Россию.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Формирование глобальной системы </a:t>
            </a:r>
            <a:r>
              <a:rPr lang="ru-RU" sz="1600" dirty="0"/>
              <a:t>противоракетной обороны </a:t>
            </a:r>
            <a:r>
              <a:rPr lang="ru-RU" sz="1600" dirty="0" smtClean="0"/>
              <a:t>в </a:t>
            </a:r>
            <a:r>
              <a:rPr lang="ru-RU" sz="1600" dirty="0"/>
              <a:t>одностороннем </a:t>
            </a:r>
            <a:r>
              <a:rPr lang="ru-RU" sz="1600" dirty="0" smtClean="0"/>
              <a:t>порядке.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Милитаризация околоземного </a:t>
            </a:r>
            <a:r>
              <a:rPr lang="ru-RU" sz="1600" dirty="0"/>
              <a:t>космического </a:t>
            </a:r>
            <a:r>
              <a:rPr lang="ru-RU" sz="1600" dirty="0" smtClean="0"/>
              <a:t>пространства.</a:t>
            </a:r>
            <a:endParaRPr lang="en-CA" sz="1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60" b="9980"/>
          <a:stretch/>
        </p:blipFill>
        <p:spPr>
          <a:xfrm>
            <a:off x="4887170" y="1756434"/>
            <a:ext cx="1482507" cy="10125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1"/>
          <a:stretch/>
        </p:blipFill>
        <p:spPr>
          <a:xfrm>
            <a:off x="4883149" y="3852866"/>
            <a:ext cx="1482507" cy="1008906"/>
          </a:xfrm>
          <a:prstGeom prst="rect">
            <a:avLst/>
          </a:prstGeom>
        </p:spPr>
      </p:pic>
      <p:pic>
        <p:nvPicPr>
          <p:cNvPr id="6" name="Picture 5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942" y="2848609"/>
            <a:ext cx="1483200" cy="100800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7380312" y="552906"/>
            <a:ext cx="1763688" cy="1382074"/>
            <a:chOff x="7380312" y="552906"/>
            <a:chExt cx="1763688" cy="138207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56" r="2"/>
            <a:stretch/>
          </p:blipFill>
          <p:spPr>
            <a:xfrm>
              <a:off x="7380312" y="905524"/>
              <a:ext cx="1483200" cy="1029456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7652" y="552906"/>
              <a:ext cx="1366348" cy="136634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6490" y="744101"/>
              <a:ext cx="983958" cy="98395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95" t="15000" r="62155" b="71917"/>
            <a:stretch/>
          </p:blipFill>
          <p:spPr>
            <a:xfrm>
              <a:off x="8359439" y="744101"/>
              <a:ext cx="503696" cy="474001"/>
            </a:xfrm>
            <a:prstGeom prst="rect">
              <a:avLst/>
            </a:prstGeom>
            <a:effectLst>
              <a:softEdge rad="63500"/>
            </a:effectLst>
          </p:spPr>
        </p:pic>
      </p:grpSp>
    </p:spTree>
    <p:extLst>
      <p:ext uri="{BB962C8B-B14F-4D97-AF65-F5344CB8AC3E}">
        <p14:creationId xmlns:p14="http://schemas.microsoft.com/office/powerpoint/2010/main" val="46623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15454" y="195486"/>
            <a:ext cx="814905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Необходимые </a:t>
            </a:r>
            <a:r>
              <a:rPr lang="ru-RU" sz="2500" dirty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мероприятия и оборонные задачи РФ </a:t>
            </a:r>
            <a:endParaRPr lang="ru-RU" sz="2500" dirty="0" smtClean="0">
              <a:solidFill>
                <a:srgbClr val="0A463C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cxnSp>
        <p:nvCxnSpPr>
          <p:cNvPr id="13" name="Прямая соединительная линия 3"/>
          <p:cNvCxnSpPr/>
          <p:nvPr/>
        </p:nvCxnSpPr>
        <p:spPr>
          <a:xfrm>
            <a:off x="448651" y="692441"/>
            <a:ext cx="7795757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51520" y="628689"/>
            <a:ext cx="516145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ru-RU" sz="1500" dirty="0" smtClean="0"/>
          </a:p>
          <a:p>
            <a:pPr marL="342900" lvl="0" indent="-342900">
              <a:buFont typeface="+mj-lt"/>
              <a:buAutoNum type="arabicPeriod"/>
            </a:pPr>
            <a:r>
              <a:rPr lang="ru-RU" sz="1500" dirty="0"/>
              <a:t>Под­дер­жа­ние, под­кре­п­ле­ние во­ен­ны­ми сред­ст­ва­ми по­ли­ти­ко-ди­п­ло­ма­ти­че­ских, эко­но­ми­че­ских, ин­фор­ма­ци­он­ных и дру­гих ак­ций по обес­пе­че­нию обо­рон­ной безо­пас­но­сти не­во­ен­ны­ми </a:t>
            </a:r>
            <a:r>
              <a:rPr lang="ru-RU" sz="1500" dirty="0" smtClean="0"/>
              <a:t>сред­ст­ва­ми.</a:t>
            </a:r>
          </a:p>
          <a:p>
            <a:pPr marL="342900" lvl="0" indent="-342900">
              <a:buFont typeface="+mj-lt"/>
              <a:buAutoNum type="arabicPeriod"/>
            </a:pPr>
            <a:endParaRPr lang="ru-RU" sz="1500" dirty="0" smtClean="0"/>
          </a:p>
          <a:p>
            <a:pPr marL="342900" lvl="0" indent="-342900">
              <a:buFont typeface="+mj-lt"/>
              <a:buAutoNum type="arabicPeriod"/>
            </a:pPr>
            <a:r>
              <a:rPr lang="ru-RU" sz="1500" dirty="0" smtClean="0"/>
              <a:t>Под­дер­жа­ние </a:t>
            </a:r>
            <a:r>
              <a:rPr lang="ru-RU" sz="1500" dirty="0"/>
              <a:t>не­об­хо­ди­мой бое­спо­соб­но­сти, бое­вой и мо­би­ли­за­ци­он­ной го­тов­но­сти Воо­ру­жен­ных Сил и дру­гих войск к вы­пол­не­нию по­став­лен­ных и вне­зап­но воз­ни­каю­щих за­дач</a:t>
            </a:r>
            <a:r>
              <a:rPr lang="ru-RU" sz="1500" dirty="0" smtClean="0"/>
              <a:t>.</a:t>
            </a:r>
          </a:p>
          <a:p>
            <a:pPr marL="342900" lvl="0" indent="-342900">
              <a:buFont typeface="+mj-lt"/>
              <a:buAutoNum type="arabicPeriod"/>
            </a:pPr>
            <a:endParaRPr lang="en-CA" sz="1500" dirty="0"/>
          </a:p>
          <a:p>
            <a:pPr marL="342900" lvl="0" indent="-342900">
              <a:buFont typeface="+mj-lt"/>
              <a:buAutoNum type="arabicPeriod"/>
            </a:pPr>
            <a:r>
              <a:rPr lang="ru-RU" sz="1500" dirty="0"/>
              <a:t>Раз­ве­ды­ва­тель­ные, контр­раз­ве­ды­ва­тель­ные и ин­фор­ма­ци­он­ные дей­ст­вия с це­лью свое­вре­мен­но­го вы­яв­ле­ния уг­роз и воз­мож­ных аг­рес­сив­ных тер­ро­ри­сти­че­ских дей­ст­вий про­тив на­шей стра­ны</a:t>
            </a:r>
            <a:r>
              <a:rPr lang="ru-RU" sz="1500" dirty="0" smtClean="0"/>
              <a:t>.</a:t>
            </a:r>
          </a:p>
          <a:p>
            <a:pPr marL="342900" lvl="0" indent="-342900">
              <a:buFont typeface="+mj-lt"/>
              <a:buAutoNum type="arabicPeriod"/>
            </a:pPr>
            <a:endParaRPr lang="en-CA" sz="1500" dirty="0"/>
          </a:p>
          <a:p>
            <a:pPr marL="342900" lvl="0" indent="-342900">
              <a:buFont typeface="+mj-lt"/>
              <a:buAutoNum type="arabicPeriod"/>
            </a:pPr>
            <a:r>
              <a:rPr lang="ru-RU" sz="1500" dirty="0"/>
              <a:t>Осу­ще­ст­в­ле­ние ми­ро­твор­че­ских дей­ст­вий, контр­тер­ро­ри­сти­че­ских опе­ра­ций.</a:t>
            </a:r>
            <a:endParaRPr lang="en-CA" sz="15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560" y="793070"/>
            <a:ext cx="1467751" cy="85129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247" y="1644365"/>
            <a:ext cx="1273988" cy="127398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921" y="3647661"/>
            <a:ext cx="1229139" cy="1229139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6804248" y="2177613"/>
            <a:ext cx="2232163" cy="1669641"/>
            <a:chOff x="6804248" y="2355726"/>
            <a:chExt cx="2232163" cy="166964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555"/>
            <a:stretch/>
          </p:blipFill>
          <p:spPr>
            <a:xfrm rot="20790818">
              <a:off x="6904386" y="3056340"/>
              <a:ext cx="1403582" cy="826681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555"/>
            <a:stretch/>
          </p:blipFill>
          <p:spPr>
            <a:xfrm rot="1679788">
              <a:off x="7772832" y="3138799"/>
              <a:ext cx="1263579" cy="744222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804248" y="2355726"/>
              <a:ext cx="1669641" cy="1669641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555"/>
            <a:stretch/>
          </p:blipFill>
          <p:spPr>
            <a:xfrm rot="170628">
              <a:off x="7353852" y="3222790"/>
              <a:ext cx="1263579" cy="7442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05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23528" y="771550"/>
            <a:ext cx="501744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 startAt="5"/>
            </a:pPr>
            <a:r>
              <a:rPr lang="ru-RU" sz="1500" dirty="0"/>
              <a:t>Во­ен­ное со­труд­ни­че­ст­во с дру­ги­ми стра­на­ми</a:t>
            </a:r>
            <a:r>
              <a:rPr lang="ru-RU" sz="1500" dirty="0" smtClean="0"/>
              <a:t>.</a:t>
            </a:r>
          </a:p>
          <a:p>
            <a:pPr marL="342900" lvl="0" indent="-342900">
              <a:buFont typeface="+mj-lt"/>
              <a:buAutoNum type="arabicPeriod" startAt="5"/>
            </a:pPr>
            <a:endParaRPr lang="en-CA" sz="1500" dirty="0"/>
          </a:p>
          <a:p>
            <a:pPr marL="342900" lvl="0" indent="-342900">
              <a:buFont typeface="+mj-lt"/>
              <a:buAutoNum type="arabicPeriod" startAt="5"/>
            </a:pPr>
            <a:r>
              <a:rPr lang="ru-RU" sz="1500" dirty="0"/>
              <a:t>Про­ти­во­воз­душ­ная обо­ро­на стра­ны, ох­ра­на и за­щи­та го­су­дар­ст­вен­ной гра­ни­цы в воз­душ­ном про­стран­ст­ве, под­вод­ной сре­де и за­щи­та го­су­дар­ст­вен­ной гра­ни­цы на су­ше и мо­ре во­ен­ны­ми сред­ст­ва­ми</a:t>
            </a:r>
            <a:r>
              <a:rPr lang="ru-RU" sz="1500" dirty="0" smtClean="0"/>
              <a:t>.</a:t>
            </a:r>
          </a:p>
          <a:p>
            <a:pPr marL="342900" lvl="0" indent="-342900">
              <a:buFont typeface="+mj-lt"/>
              <a:buAutoNum type="arabicPeriod" startAt="5"/>
            </a:pPr>
            <a:endParaRPr lang="en-CA" sz="1500" dirty="0"/>
          </a:p>
          <a:p>
            <a:pPr marL="342900" lvl="0" indent="-342900">
              <a:buFont typeface="+mj-lt"/>
              <a:buAutoNum type="arabicPeriod" startAt="5"/>
            </a:pPr>
            <a:r>
              <a:rPr lang="ru-RU" sz="1500" dirty="0"/>
              <a:t>Под­го­тов­ка ин­фра­струк­ту­ры стра­ны и воз­мож­ных те­ат­ров во­ен­ных дей­ст­вий к обо­ро­не стра­ны. Организация территориальной и гражданской обороны</a:t>
            </a:r>
            <a:r>
              <a:rPr lang="en-CA" sz="1500" dirty="0" smtClean="0"/>
              <a:t>.</a:t>
            </a:r>
            <a:endParaRPr lang="ru-RU" sz="1500" dirty="0" smtClean="0"/>
          </a:p>
          <a:p>
            <a:pPr marL="342900" lvl="0" indent="-342900">
              <a:buFont typeface="+mj-lt"/>
              <a:buAutoNum type="arabicPeriod" startAt="5"/>
            </a:pPr>
            <a:endParaRPr lang="en-CA" sz="1500" dirty="0"/>
          </a:p>
          <a:p>
            <a:pPr marL="342900" lvl="0" indent="-342900">
              <a:buFont typeface="+mj-lt"/>
              <a:buAutoNum type="arabicPeriod" startAt="5"/>
            </a:pPr>
            <a:r>
              <a:rPr lang="ru-RU" sz="1500" dirty="0"/>
              <a:t>Дей­ст­вия по ока­за­нию по­мо­щи ор­га­нам, вой­скам и во­ин­ским фор­ми­ро­ва­ни­ям МВД, ФСБ, МЧС в ре­ше­нии за­дач ней­тра­ли­за­ции внут­рен­них кон­флик­тов, ох­ра­ны и обо­ро­ны важ­ней­ших объ­ек­тов и го­су­дар­ст­вен­ной гра­ни­цы.</a:t>
            </a:r>
            <a:endParaRPr lang="en-CA" sz="15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552" y="749571"/>
            <a:ext cx="1467751" cy="8512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044" y="875077"/>
            <a:ext cx="2391331" cy="2391331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6924082" y="3075806"/>
            <a:ext cx="2429629" cy="1198649"/>
            <a:chOff x="6065087" y="2542740"/>
            <a:chExt cx="2429629" cy="1198649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806" r="82076" b="38898"/>
            <a:stretch/>
          </p:blipFill>
          <p:spPr>
            <a:xfrm>
              <a:off x="6463736" y="2782847"/>
              <a:ext cx="1259632" cy="728016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3543" y="2542740"/>
              <a:ext cx="1161173" cy="1161173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65087" y="2580216"/>
              <a:ext cx="1161173" cy="1161173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315454" y="195486"/>
            <a:ext cx="814905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Необходимые </a:t>
            </a:r>
            <a:r>
              <a:rPr lang="ru-RU" sz="2500" dirty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мероприятия и оборонные задачи РФ </a:t>
            </a:r>
            <a:endParaRPr lang="ru-RU" sz="2500" dirty="0" smtClean="0">
              <a:solidFill>
                <a:srgbClr val="0A463C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cxnSp>
        <p:nvCxnSpPr>
          <p:cNvPr id="20" name="Прямая соединительная линия 3"/>
          <p:cNvCxnSpPr/>
          <p:nvPr/>
        </p:nvCxnSpPr>
        <p:spPr>
          <a:xfrm>
            <a:off x="448651" y="692441"/>
            <a:ext cx="7795757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511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43608" y="1548537"/>
            <a:ext cx="55856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</a:t>
            </a:r>
            <a:r>
              <a:rPr lang="ru-RU" dirty="0" smtClean="0"/>
              <a:t>лавной оборонной задачей </a:t>
            </a:r>
            <a:r>
              <a:rPr lang="ru-RU" dirty="0"/>
              <a:t>является наращивание военной мощи и грамотная организация агентурной работы. 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Необходимы человеческие ресурсы и серьёзное финансирование различных государственных программ.</a:t>
            </a:r>
            <a:endParaRPr lang="ru-RU" kern="0" dirty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18" name="Shape 87"/>
          <p:cNvSpPr txBox="1"/>
          <p:nvPr/>
        </p:nvSpPr>
        <p:spPr>
          <a:xfrm>
            <a:off x="483500" y="1617774"/>
            <a:ext cx="416092" cy="520312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>
              <a:buClr>
                <a:srgbClr val="494429"/>
              </a:buClr>
              <a:buSzPct val="25000"/>
            </a:pPr>
            <a:r>
              <a:rPr lang="en-US" sz="2200" kern="0" dirty="0" smtClean="0">
                <a:solidFill>
                  <a:srgbClr val="0A463C"/>
                </a:solidFill>
                <a:latin typeface="Casper Bold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  <a:rtl val="0"/>
              </a:rPr>
              <a:t>1</a:t>
            </a:r>
            <a:r>
              <a:rPr lang="ru-RU" sz="2200" kern="0" dirty="0" smtClean="0">
                <a:solidFill>
                  <a:srgbClr val="0A463C"/>
                </a:solidFill>
                <a:latin typeface="Casper Bold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  <a:rtl val="0"/>
              </a:rPr>
              <a:t>.</a:t>
            </a:r>
            <a:endParaRPr lang="ru-RU" sz="2200" kern="0" dirty="0">
              <a:solidFill>
                <a:srgbClr val="0A463C"/>
              </a:solidFill>
              <a:latin typeface="Casper Bold"/>
              <a:ea typeface="Blogger Sans" panose="02000506030000020004" pitchFamily="50" charset="0"/>
              <a:cs typeface="Segoe UI Semibold" panose="020B0702040204020203" pitchFamily="34" charset="0"/>
              <a:sym typeface="Calibri"/>
              <a:rtl val="0"/>
            </a:endParaRPr>
          </a:p>
        </p:txBody>
      </p:sp>
      <p:sp>
        <p:nvSpPr>
          <p:cNvPr id="19" name="Shape 87"/>
          <p:cNvSpPr txBox="1"/>
          <p:nvPr/>
        </p:nvSpPr>
        <p:spPr>
          <a:xfrm>
            <a:off x="483500" y="3131558"/>
            <a:ext cx="416092" cy="520312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>
              <a:buClr>
                <a:srgbClr val="494429"/>
              </a:buClr>
              <a:buSzPct val="25000"/>
            </a:pPr>
            <a:r>
              <a:rPr lang="en-US" sz="2200" kern="0" dirty="0" smtClean="0">
                <a:solidFill>
                  <a:srgbClr val="0A463C"/>
                </a:solidFill>
                <a:latin typeface="Casper Bold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  <a:rtl val="0"/>
              </a:rPr>
              <a:t>2</a:t>
            </a:r>
            <a:r>
              <a:rPr lang="ru-RU" sz="2200" kern="0" dirty="0" smtClean="0">
                <a:solidFill>
                  <a:srgbClr val="0A463C"/>
                </a:solidFill>
                <a:latin typeface="Casper Bold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  <a:rtl val="0"/>
              </a:rPr>
              <a:t>.</a:t>
            </a:r>
            <a:endParaRPr lang="ru-RU" sz="2200" kern="0" dirty="0">
              <a:solidFill>
                <a:srgbClr val="0A463C"/>
              </a:solidFill>
              <a:latin typeface="Casper Bold"/>
              <a:ea typeface="Blogger Sans" panose="02000506030000020004" pitchFamily="50" charset="0"/>
              <a:cs typeface="Segoe UI Semibold" panose="020B0702040204020203" pitchFamily="34" charset="0"/>
              <a:sym typeface="Calibri"/>
              <a:rtl val="0"/>
            </a:endParaRPr>
          </a:p>
        </p:txBody>
      </p:sp>
      <p:sp>
        <p:nvSpPr>
          <p:cNvPr id="21" name="Shape 87"/>
          <p:cNvSpPr txBox="1"/>
          <p:nvPr/>
        </p:nvSpPr>
        <p:spPr>
          <a:xfrm>
            <a:off x="387500" y="376594"/>
            <a:ext cx="5444975" cy="520312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>
              <a:buClr>
                <a:srgbClr val="494429"/>
              </a:buClr>
              <a:buSzPct val="25000"/>
            </a:pPr>
            <a:r>
              <a:rPr lang="ru-RU" sz="22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Основные выводы</a:t>
            </a:r>
            <a:endParaRPr lang="ru-RU" sz="2200" dirty="0">
              <a:solidFill>
                <a:srgbClr val="0A463C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cxnSp>
        <p:nvCxnSpPr>
          <p:cNvPr id="22" name="Прямая соединительная линия 3"/>
          <p:cNvCxnSpPr/>
          <p:nvPr/>
        </p:nvCxnSpPr>
        <p:spPr>
          <a:xfrm>
            <a:off x="387500" y="951750"/>
            <a:ext cx="2564500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649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19" grpId="0" build="p"/>
      <p:bldP spid="21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asper Bold"/>
        <a:ea typeface=""/>
        <a:cs typeface=""/>
      </a:majorFont>
      <a:minorFont>
        <a:latin typeface="Caspe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2244</TotalTime>
  <Words>329</Words>
  <Application>Microsoft Office PowerPoint</Application>
  <PresentationFormat>On-screen Show (16:9)</PresentationFormat>
  <Paragraphs>36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Blogger Sans</vt:lpstr>
      <vt:lpstr>Calibri</vt:lpstr>
      <vt:lpstr>Casper</vt:lpstr>
      <vt:lpstr>Casper Bold</vt:lpstr>
      <vt:lpstr>Segoe UI Semibold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CompEdu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u246</cp:lastModifiedBy>
  <cp:revision>244</cp:revision>
  <dcterms:created xsi:type="dcterms:W3CDTF">2015-02-13T08:31:40Z</dcterms:created>
  <dcterms:modified xsi:type="dcterms:W3CDTF">2016-03-31T09:24:09Z</dcterms:modified>
</cp:coreProperties>
</file>